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8" r:id="rId2"/>
    <p:sldId id="304" r:id="rId3"/>
    <p:sldId id="305" r:id="rId4"/>
    <p:sldId id="303" r:id="rId5"/>
    <p:sldId id="329" r:id="rId6"/>
    <p:sldId id="319" r:id="rId7"/>
    <p:sldId id="335" r:id="rId8"/>
    <p:sldId id="315" r:id="rId9"/>
    <p:sldId id="325" r:id="rId10"/>
    <p:sldId id="310" r:id="rId11"/>
    <p:sldId id="334" r:id="rId12"/>
    <p:sldId id="327" r:id="rId13"/>
    <p:sldId id="306" r:id="rId14"/>
    <p:sldId id="320" r:id="rId15"/>
    <p:sldId id="337" r:id="rId16"/>
    <p:sldId id="322" r:id="rId17"/>
    <p:sldId id="321" r:id="rId18"/>
    <p:sldId id="338" r:id="rId19"/>
    <p:sldId id="336" r:id="rId20"/>
    <p:sldId id="328" r:id="rId21"/>
    <p:sldId id="324" r:id="rId22"/>
    <p:sldId id="312" r:id="rId23"/>
    <p:sldId id="311" r:id="rId24"/>
    <p:sldId id="323" r:id="rId25"/>
    <p:sldId id="308" r:id="rId26"/>
    <p:sldId id="313" r:id="rId27"/>
    <p:sldId id="339" r:id="rId28"/>
    <p:sldId id="340" r:id="rId29"/>
    <p:sldId id="343" r:id="rId30"/>
    <p:sldId id="309" r:id="rId31"/>
    <p:sldId id="341" r:id="rId32"/>
    <p:sldId id="307" r:id="rId33"/>
    <p:sldId id="317" r:id="rId34"/>
    <p:sldId id="332" r:id="rId35"/>
    <p:sldId id="330" r:id="rId36"/>
    <p:sldId id="314" r:id="rId37"/>
    <p:sldId id="333" r:id="rId38"/>
    <p:sldId id="342" r:id="rId39"/>
    <p:sldId id="318" r:id="rId40"/>
    <p:sldId id="326" r:id="rId4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7" autoAdjust="0"/>
    <p:restoredTop sz="94655" autoAdjust="0"/>
  </p:normalViewPr>
  <p:slideViewPr>
    <p:cSldViewPr snapToGrid="0">
      <p:cViewPr varScale="1">
        <p:scale>
          <a:sx n="105" d="100"/>
          <a:sy n="105" d="100"/>
        </p:scale>
        <p:origin x="2682" y="96"/>
      </p:cViewPr>
      <p:guideLst/>
    </p:cSldViewPr>
  </p:slideViewPr>
  <p:outlineViewPr>
    <p:cViewPr>
      <p:scale>
        <a:sx n="33" d="100"/>
        <a:sy n="33" d="100"/>
      </p:scale>
      <p:origin x="0" y="-22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4392" y="-380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6:56:1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5844 125 24575,'-5'-3'0,"1"0"0,-1 0 0,1 0 0,-1 1 0,0 0 0,0 0 0,0 0 0,0 1 0,0 0 0,0 0 0,-1 0 0,-6 0 0,-15-2 0,-129-33 0,-313-23 0,-32 58 0,241 3 0,-31-3 0,-339 3 0,547 3 0,0 5 0,-128 34 0,-159 74 0,199-59 0,-181 35 0,194-65 0,-194 66 0,293-72 0,0 3 0,-64 40 0,85-42 0,0 2 0,2 3 0,-65 64 0,-217 300 0,114-131 0,183-236 0,-72 86 0,-94 147 0,8 53 0,149-252 0,2 2 0,4 1 0,-26 92 0,2 49 0,40-158 0,2 2 0,-2 67 0,11 156 0,-1-235 0,3-1 0,-1 1 0,3-1 0,1 0 0,18 51 0,35 91 0,17 43 0,23 84 0,-33-93 0,22 73 0,27 78 0,-69-232 0,110 213 0,-27-124 0,163 209 0,-196-301 0,4-4 0,194 180 0,-199-220 0,2-4 0,4-6 0,187 100 0,374 139 0,-547-266 0,232 56 0,-272-90 0,103 3 0,79-17 0,-118-1 0,-17 3 0,34 0 0,183-27 0,-276 15 0,-1-3 0,-1-4 0,-1-3 0,0-3 0,-1-4 0,61-40 0,126-104 0,-11-22 0,-215 176 0,170-126 0,-48 40 0,-58 33 0,-2-5 0,-3-3 0,79-103 0,-144 162 0,-1 0 0,-1-2 0,-1 0 0,-1-1 0,-1 0 0,12-33 0,40-164 0,-19 56 0,-28 124 0,0 1 0,43-75 0,4-8 0,-22 23 0,32-111 0,17-111 0,-81 288 0,12-45 0,-3-2 0,-4 0 0,7-91 0,-18 150 0,0-1 0,9-28 0,-6 25 0,4-30 0,24-275 0,-18 147 0,3-11 0,24-215 0,-14 105 0,3-56 0,-28 285 0,14-76 0,-9 83 0,4-111 0,-13 58 0,-3-185 0,1 281 0,-1 0 0,-1 1 0,-1-1 0,-1 1 0,0 0 0,-2 1 0,-19-45 0,1 17 0,-2 1 0,-42-60 0,51 85 0,-1 1 0,-1 1 0,-41-37 0,-78-50 0,56 54 0,-60-45 0,128 93 0,0 2 0,-1 0 0,1 0 0,-36-6 0,42 10 0,0-1 0,0 0 0,1 0 0,-11-7 0,-10-6 0,-34-7 0,-12-7 0,64 24 0,1 0 0,-16-13 0,-13-9 0,-55-32 0,67 44 0,0 0 0,-48-18 0,-2-1 0,17 9-1365,48 21-5461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89981-A6D1-472C-90AC-C8D0AB4790E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E0EC-95F3-4150-9EFB-36A96101AB9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412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228599" y="4400549"/>
            <a:ext cx="6627813" cy="4629151"/>
          </a:xfrm>
        </p:spPr>
        <p:txBody>
          <a:bodyPr/>
          <a:lstStyle/>
          <a:p>
            <a:r>
              <a:rPr lang="pl-PL" sz="1800" dirty="0"/>
              <a:t>Obserwowany przez nas wszystkich dynamiczny rozwój sztucznej inteligencji powinien skłaniać nas , informatyków  do zasadniczo odmiennego podejścia do budowy nowych rozwiązań informatycznych, których zadaniem jest wspieranie procesów biznesowych.</a:t>
            </a:r>
          </a:p>
          <a:p>
            <a:endParaRPr lang="pl-PL" sz="1800" dirty="0"/>
          </a:p>
          <a:p>
            <a:r>
              <a:rPr lang="pl-PL" sz="1800" dirty="0"/>
              <a:t>Tak jak przesłanie sentencji zawartej na tym slajdzie, zamiast usprawnianie tego jak coś dzisiaj robimy powinniśmy zasadniczo  zmienić sposób podejścia do tej pracy.  </a:t>
            </a:r>
          </a:p>
          <a:p>
            <a:r>
              <a:rPr lang="pl-PL" sz="1800" dirty="0"/>
              <a:t>Pomóc w tym mogą rozwiązania sztucznej inteligencji, w których posiadane już dane operacyjne, te historyczne i stale napływające w połączeniu z istniejącymi i </a:t>
            </a:r>
            <a:r>
              <a:rPr lang="pl-PL" sz="1800" dirty="0" err="1"/>
              <a:t>customizowanymi</a:t>
            </a:r>
            <a:r>
              <a:rPr lang="pl-PL" sz="1800" dirty="0"/>
              <a:t> modelami sztucznej inteligencji  mogą i powinny stanowić podstawę do poprawy automatyzacji działań, budowy rozwiązań dla klientów rzeczywiście </a:t>
            </a:r>
            <a:r>
              <a:rPr lang="pl-PL" sz="1800" dirty="0" err="1"/>
              <a:t>selfservice</a:t>
            </a:r>
            <a:r>
              <a:rPr lang="pl-PL" sz="1800" dirty="0"/>
              <a:t>, implementacji systemów które optymalizują procesy decyzyjne i operacyjne.</a:t>
            </a:r>
          </a:p>
          <a:p>
            <a:endParaRPr lang="pl-PL" sz="1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8954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Sponga</a:t>
            </a:r>
            <a:r>
              <a:rPr lang="pl-PL" dirty="0"/>
              <a:t> – gąbczak</a:t>
            </a:r>
          </a:p>
          <a:p>
            <a:r>
              <a:rPr lang="pl-PL" dirty="0" err="1"/>
              <a:t>Roubdwarm</a:t>
            </a:r>
            <a:r>
              <a:rPr lang="pl-PL" dirty="0"/>
              <a:t> – glista</a:t>
            </a:r>
          </a:p>
          <a:p>
            <a:r>
              <a:rPr lang="pl-PL" dirty="0" err="1"/>
              <a:t>Leech</a:t>
            </a:r>
            <a:r>
              <a:rPr lang="pl-PL" dirty="0"/>
              <a:t> - pijawka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53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r>
              <a:rPr lang="pl-PL" dirty="0"/>
              <a:t>Dziedzina sztucznej inteligencji to bardzo rozległy, interdyscyplinarny  obszar zagadnień.  </a:t>
            </a:r>
          </a:p>
          <a:p>
            <a:r>
              <a:rPr lang="pl-PL" dirty="0"/>
              <a:t>Dzisiejsze spotkanie inicjuje cykl </a:t>
            </a:r>
            <a:r>
              <a:rPr lang="pl-PL" dirty="0" err="1"/>
              <a:t>workshopów</a:t>
            </a:r>
            <a:r>
              <a:rPr lang="pl-PL" dirty="0"/>
              <a:t>- których celem jest przybliżenie tej tematyki.</a:t>
            </a:r>
          </a:p>
          <a:p>
            <a:endParaRPr lang="pl-PL" dirty="0"/>
          </a:p>
          <a:p>
            <a:r>
              <a:rPr lang="pl-PL" dirty="0"/>
              <a:t>Docelowo chcemy korzystać z niesamowitych osiągnięć naukowców i inżynierów. Korzystać z modeli sztucznych inteligencji do budowy  nowoczesnych rozwiązań informatycznych.</a:t>
            </a:r>
          </a:p>
          <a:p>
            <a:endParaRPr lang="pl-PL" dirty="0"/>
          </a:p>
          <a:p>
            <a:r>
              <a:rPr lang="pl-PL" dirty="0"/>
              <a:t>Aby to było możliwe musimy umieć się odnaleźć w tej dziedzinie, wiedzieć z czego i w jaki sposób można skorzystać.  Rozumieć  jak takie modele funkcjonują, znać ich zalety i ograniczenia.</a:t>
            </a:r>
          </a:p>
          <a:p>
            <a:endParaRPr lang="pl-PL" dirty="0"/>
          </a:p>
          <a:p>
            <a:r>
              <a:rPr lang="pl-PL" dirty="0"/>
              <a:t>Dzisiaj omówimy tylko: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 teoretycznych rozważaniach przejdziemy do budowy przykładowych modeli sztucznej inteligencji. </a:t>
            </a:r>
          </a:p>
          <a:p>
            <a:r>
              <a:rPr lang="pl-PL" dirty="0"/>
              <a:t>W doborze przykładów kierowałem się przede wszystkim prostotą.</a:t>
            </a:r>
          </a:p>
          <a:p>
            <a:r>
              <a:rPr lang="pl-PL" dirty="0"/>
              <a:t>Bardziej złożone zagadnienia, bardziej złożone modele  będą przedmiotem kolejnych </a:t>
            </a:r>
            <a:r>
              <a:rPr lang="pl-PL" dirty="0" err="1"/>
              <a:t>workshopów</a:t>
            </a:r>
            <a:endParaRPr lang="pl-PL" dirty="0"/>
          </a:p>
          <a:p>
            <a:r>
              <a:rPr lang="pl-PL" dirty="0"/>
              <a:t> 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449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537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602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106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952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6824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7050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0E0EC-95F3-4150-9EFB-36A96101AB9C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63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82319C-550C-C401-E34A-E14B88AC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8694E7-AC53-9C90-7803-1347BAB09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BAB73F-83EE-861C-0A24-2CB68A55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C3501B-CA9C-0A97-2FA0-037598CE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E958D3-F456-6A11-9140-9521AFC7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563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5E645C-AA6A-B9B6-4B72-6BC5B037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7E313BC-9067-4146-0DB7-79272538A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670D77-9FD5-B74E-D526-8DBB12FF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B92ADD-FA1D-BC3A-3ECA-E71E8C7B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61771F-923D-310A-A1E4-1CB09258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5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FF24CC3-A015-A609-C5A5-9E7C142C3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6F8D34C-9FAF-8A2F-0B06-FC9F81471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15BFD8-6076-C4C3-9A9E-565208D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6FE421-C7A2-E8E2-CB1C-A26C60AE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A5B4812-FAE5-B3FC-F2F8-D0780B3F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D123D9-00D7-8F7E-C62D-375BDED2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C9C111-FD2E-F126-C6DB-EAE341C7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5773A6-3045-8A60-8850-CC902C69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A40B17-31C4-AFBD-7020-1782C52C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B43BD8-505C-2008-119E-A32EF5E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272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3BC5-BCE3-F859-E427-59F058A5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1E0046-9E50-C649-4E75-436A885E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F227C6-B444-1283-BB75-8FC60CCB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331BAA-4A46-3EF5-4D4E-0FF0D665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1C5227-F5EE-AC11-0FDB-BE8E4C1A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999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2F044C-D31B-75EC-7EFA-0DC6FF5B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37C041-0EC1-F04F-3C58-49AC6772C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720057E-D285-FCE5-633F-7EA42144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687CF46-F698-FB41-6A93-F08EB58C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A9791-FC41-82AD-9BAC-13E8EE81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8ADFF6B-5A86-5F00-1952-6DBD955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28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195865-02F6-89DB-6D43-AE669B71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DB91F8F-5AA9-A558-F243-95B13F57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F29FF68-1665-4F51-38C5-3B77DCC06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DBA771F-0C17-181A-A368-0A799381A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01BFA73-F1CD-EADB-BFB3-20290FE6F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8E6C845-E34D-4A8A-5BBA-73BC33EF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C0A207A-B50D-4A47-5C31-02693448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0F068E9-69A2-BE5F-83B7-1C2A9117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6A4965-1CA8-408D-98CE-23792A2C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93F2E41-3E54-8DDA-BD61-B41367A1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952C483-EBD2-B7ED-1BF6-49994D28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18C96B9-FDD7-7CFF-919E-86F19E89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514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9453A5-5851-A79D-24C1-59FF1B7F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DBCA327-0835-6B39-2A64-FDB34932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83EA8A-4AF2-0853-54B8-01AF75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00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BD3187-71A7-6218-EC5D-95B4F4D7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E0F185-4EC9-D56D-D116-363C1748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63870B0-D1BC-EDB7-F10A-B20D14B15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E3375B3-FE12-9091-BF67-27942129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3B7AA50-B1A3-6CE9-311D-E31FE281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5C99B20-FB26-479F-B734-A767F763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00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3284B5-DF4D-6464-71D6-0801CD8B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D37197D-FAA9-5414-3347-3BAD61D0D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1C70832-E9AF-E5AD-3F78-954190D3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50DD534-C1A2-8503-FE7C-55FDF4C2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6D328E9-0881-7788-5A0F-592370CE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E147200-CD76-F3DC-FE6D-DB541F0E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49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2A3EBD9-48F6-91C4-0024-A1C88AF4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359B201-48DD-1274-5AC2-AC0D8F80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2223063-F0AC-E326-DB47-F86A8A6DD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C43D-54E6-46AE-ACD9-07721E22082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F94FAD-7C7D-B32A-9038-E2F1CCBA7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6AF28A-D5B0-B042-738D-364B8AC49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6382-144E-4A80-A729-ADEC27C62C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07507077-85A7-4AA7-B2FC-3A60F075B67B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17180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ww.linkedin.com/posts/sahar-t-04293397_machinelearning-justforfun-ai-ugcPost-7046016492991037440-3QlX?utm_source=share&amp;utm_medium=member_deskto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smos.com/calculator/geuepmtfdo?lang=en" TargetMode="External"/><Relationship Id="rId5" Type="http://schemas.openxmlformats.org/officeDocument/2006/relationships/hyperlink" Target="https://www.desmos.com/calculator/kb0dvqj2bd?lang=pl" TargetMode="Externa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9340429/what-is-the-meanning-of-iterations-of-neural-network-gradient-descent-steps-epo/39341169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playground.tensorflow.org/" TargetMode="Externa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hat.openai.com/chat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BD75F32-A738-6287-1A33-DBF01F4F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AI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9BF42D-4E84-E3F3-ED33-FF9CEA1C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19" y="2847917"/>
            <a:ext cx="6107231" cy="16445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don’t just need a better way of doing the same things. </a:t>
            </a: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pl-PL" sz="20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need a whole new way to work</a:t>
            </a:r>
            <a:r>
              <a:rPr lang="pl-PL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!</a:t>
            </a:r>
          </a:p>
          <a:p>
            <a:pPr marL="457200" lvl="1" indent="0" algn="just">
              <a:buNone/>
            </a:pPr>
            <a:endParaRPr lang="pl-P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0E2708-71B8-3A87-1C78-E6909700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" y="10141"/>
            <a:ext cx="5576079" cy="6858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0C10510-BEB0-7931-6B93-EB22DE202E01}"/>
              </a:ext>
            </a:extLst>
          </p:cNvPr>
          <p:cNvSpPr txBox="1"/>
          <p:nvPr/>
        </p:nvSpPr>
        <p:spPr>
          <a:xfrm>
            <a:off x="227496" y="6400613"/>
            <a:ext cx="40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Educational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Friday</a:t>
            </a:r>
            <a:r>
              <a:rPr lang="pl-PL" dirty="0">
                <a:solidFill>
                  <a:schemeClr val="bg1"/>
                </a:solidFill>
              </a:rPr>
              <a:t> – 21.04.2023</a:t>
            </a:r>
          </a:p>
        </p:txBody>
      </p:sp>
    </p:spTree>
    <p:extLst>
      <p:ext uri="{BB962C8B-B14F-4D97-AF65-F5344CB8AC3E}">
        <p14:creationId xmlns:p14="http://schemas.microsoft.com/office/powerpoint/2010/main" val="304685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1A9733C-65B4-EFA6-316F-64594E54E2BB}"/>
              </a:ext>
            </a:extLst>
          </p:cNvPr>
          <p:cNvSpPr txBox="1"/>
          <p:nvPr/>
        </p:nvSpPr>
        <p:spPr>
          <a:xfrm>
            <a:off x="822958" y="2031354"/>
            <a:ext cx="10546080" cy="351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Prof. de </a:t>
            </a:r>
            <a:r>
              <a:rPr lang="pl-PL" sz="1100" dirty="0" err="1"/>
              <a:t>Schutter</a:t>
            </a:r>
            <a:r>
              <a:rPr lang="pl-PL" sz="1100" dirty="0"/>
              <a:t> - neuron model (</a:t>
            </a:r>
            <a:r>
              <a:rPr lang="pl-PL" sz="1100" dirty="0" err="1"/>
              <a:t>so-called</a:t>
            </a:r>
            <a:r>
              <a:rPr lang="pl-PL" sz="1100" dirty="0"/>
              <a:t> </a:t>
            </a:r>
            <a:r>
              <a:rPr lang="pl-PL" sz="1100" b="1" dirty="0" err="1">
                <a:solidFill>
                  <a:schemeClr val="accent1">
                    <a:lumMod val="50000"/>
                  </a:schemeClr>
                </a:solidFill>
              </a:rPr>
              <a:t>Purkinje</a:t>
            </a: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100" b="1" dirty="0" err="1">
                <a:solidFill>
                  <a:schemeClr val="accent1">
                    <a:lumMod val="50000"/>
                  </a:schemeClr>
                </a:solidFill>
              </a:rPr>
              <a:t>cells</a:t>
            </a:r>
            <a:r>
              <a:rPr lang="pl-PL" sz="1100" dirty="0"/>
              <a:t>):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the model </a:t>
            </a:r>
            <a:r>
              <a:rPr lang="pl-PL" sz="1100" dirty="0" err="1"/>
              <a:t>referred</a:t>
            </a:r>
            <a:r>
              <a:rPr lang="pl-PL" sz="1100" dirty="0"/>
              <a:t> to </a:t>
            </a:r>
            <a:r>
              <a:rPr lang="pl-PL" sz="1100" dirty="0" err="1"/>
              <a:t>electrical</a:t>
            </a:r>
            <a:r>
              <a:rPr lang="pl-PL" sz="1100" dirty="0"/>
              <a:t> </a:t>
            </a:r>
            <a:r>
              <a:rPr lang="pl-PL" sz="1100" dirty="0" err="1"/>
              <a:t>systems</a:t>
            </a:r>
            <a:r>
              <a:rPr lang="pl-PL" sz="1100" dirty="0"/>
              <a:t> </a:t>
            </a:r>
            <a:r>
              <a:rPr lang="pl-PL" sz="1100" dirty="0" err="1"/>
              <a:t>which</a:t>
            </a:r>
            <a:r>
              <a:rPr lang="pl-PL" sz="1100" dirty="0"/>
              <a:t>, </a:t>
            </a:r>
            <a:r>
              <a:rPr lang="pl-PL" sz="1100" dirty="0" err="1"/>
              <a:t>according</a:t>
            </a:r>
            <a:r>
              <a:rPr lang="pl-PL" sz="1100" dirty="0"/>
              <a:t> to the </a:t>
            </a:r>
            <a:r>
              <a:rPr lang="pl-PL" sz="1100" dirty="0" err="1"/>
              <a:t>research</a:t>
            </a:r>
            <a:r>
              <a:rPr lang="pl-PL" sz="1100" dirty="0"/>
              <a:t> of </a:t>
            </a:r>
            <a:r>
              <a:rPr lang="pl-PL" sz="1100" b="1" dirty="0" err="1"/>
              <a:t>Hodkin</a:t>
            </a:r>
            <a:r>
              <a:rPr lang="pl-PL" sz="1100" dirty="0"/>
              <a:t> and </a:t>
            </a:r>
            <a:r>
              <a:rPr lang="pl-PL" sz="1100" b="1" dirty="0"/>
              <a:t>Huxley</a:t>
            </a:r>
            <a:r>
              <a:rPr lang="pl-PL" sz="1100" dirty="0"/>
              <a:t> (Nobel </a:t>
            </a:r>
            <a:r>
              <a:rPr lang="pl-PL" sz="1100" dirty="0" err="1"/>
              <a:t>Prize</a:t>
            </a:r>
            <a:r>
              <a:rPr lang="pl-PL" sz="1100" dirty="0"/>
              <a:t> 1 in 1963) model the </a:t>
            </a:r>
            <a:r>
              <a:rPr lang="pl-PL" sz="1100" dirty="0" err="1"/>
              <a:t>bioelectrical</a:t>
            </a:r>
            <a:r>
              <a:rPr lang="pl-PL" sz="1100" dirty="0"/>
              <a:t> </a:t>
            </a:r>
            <a:r>
              <a:rPr lang="pl-PL" sz="1100" dirty="0" err="1"/>
              <a:t>activity</a:t>
            </a:r>
            <a:r>
              <a:rPr lang="pl-PL" sz="1100" dirty="0"/>
              <a:t> of </a:t>
            </a:r>
            <a:r>
              <a:rPr lang="pl-PL" sz="1100" dirty="0" err="1"/>
              <a:t>individual</a:t>
            </a:r>
            <a:r>
              <a:rPr lang="pl-PL" sz="1100" dirty="0"/>
              <a:t> </a:t>
            </a:r>
            <a:r>
              <a:rPr lang="pl-PL" sz="1100" dirty="0" err="1"/>
              <a:t>fibers</a:t>
            </a:r>
            <a:r>
              <a:rPr lang="pl-PL" sz="1100" dirty="0"/>
              <a:t> (</a:t>
            </a:r>
            <a:r>
              <a:rPr lang="pl-PL" sz="1100" dirty="0" err="1"/>
              <a:t>dendrites</a:t>
            </a:r>
            <a:r>
              <a:rPr lang="pl-PL" sz="1100" dirty="0"/>
              <a:t> and </a:t>
            </a:r>
            <a:r>
              <a:rPr lang="pl-PL" sz="1100" dirty="0" err="1"/>
              <a:t>axon</a:t>
            </a:r>
            <a:r>
              <a:rPr lang="pl-PL" sz="1100" dirty="0"/>
              <a:t>) and the </a:t>
            </a:r>
            <a:r>
              <a:rPr lang="pl-PL" sz="1100" dirty="0" err="1"/>
              <a:t>cell</a:t>
            </a:r>
            <a:r>
              <a:rPr lang="pl-PL" sz="1100" dirty="0"/>
              <a:t> </a:t>
            </a:r>
            <a:r>
              <a:rPr lang="pl-PL" sz="1100" dirty="0" err="1"/>
              <a:t>membrane</a:t>
            </a:r>
            <a:r>
              <a:rPr lang="pl-PL" sz="1100" dirty="0"/>
              <a:t> of the neuron body.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the </a:t>
            </a:r>
            <a:r>
              <a:rPr lang="pl-PL" sz="1100" dirty="0" err="1"/>
              <a:t>results</a:t>
            </a:r>
            <a:r>
              <a:rPr lang="pl-PL" sz="1100" dirty="0"/>
              <a:t> of </a:t>
            </a:r>
            <a:r>
              <a:rPr lang="pl-PL" sz="1100" b="1" dirty="0" err="1"/>
              <a:t>Neher</a:t>
            </a:r>
            <a:r>
              <a:rPr lang="pl-PL" sz="1100" dirty="0"/>
              <a:t> and </a:t>
            </a:r>
            <a:r>
              <a:rPr lang="pl-PL" sz="1100" b="1" dirty="0" err="1"/>
              <a:t>Sakmann's</a:t>
            </a:r>
            <a:r>
              <a:rPr lang="pl-PL" sz="1100" dirty="0"/>
              <a:t> </a:t>
            </a:r>
            <a:r>
              <a:rPr lang="pl-PL" sz="1100" dirty="0" err="1"/>
              <a:t>research</a:t>
            </a:r>
            <a:r>
              <a:rPr lang="pl-PL" sz="1100" dirty="0"/>
              <a:t> (Nobel </a:t>
            </a:r>
            <a:r>
              <a:rPr lang="pl-PL" sz="1100" dirty="0" err="1"/>
              <a:t>Prize</a:t>
            </a:r>
            <a:r>
              <a:rPr lang="pl-PL" sz="1100" dirty="0"/>
              <a:t> in 1991) on the </a:t>
            </a:r>
            <a:r>
              <a:rPr lang="pl-PL" sz="1100" dirty="0" err="1"/>
              <a:t>functioning</a:t>
            </a:r>
            <a:r>
              <a:rPr lang="pl-PL" sz="1100" dirty="0"/>
              <a:t> of </a:t>
            </a:r>
            <a:r>
              <a:rPr lang="pl-PL" sz="1100" dirty="0" err="1"/>
              <a:t>ion</a:t>
            </a:r>
            <a:r>
              <a:rPr lang="pl-PL" sz="1100" dirty="0"/>
              <a:t> </a:t>
            </a:r>
            <a:r>
              <a:rPr lang="pl-PL" sz="1100" dirty="0" err="1"/>
              <a:t>channels</a:t>
            </a:r>
            <a:r>
              <a:rPr lang="pl-PL" sz="1100" dirty="0"/>
              <a:t> </a:t>
            </a:r>
            <a:r>
              <a:rPr lang="pl-PL" sz="1100" dirty="0" err="1"/>
              <a:t>were</a:t>
            </a:r>
            <a:r>
              <a:rPr lang="pl-PL" sz="1100" dirty="0"/>
              <a:t> </a:t>
            </a:r>
            <a:r>
              <a:rPr lang="pl-PL" sz="1100" dirty="0" err="1"/>
              <a:t>also</a:t>
            </a:r>
            <a:r>
              <a:rPr lang="pl-PL" sz="1100" dirty="0"/>
              <a:t> </a:t>
            </a:r>
            <a:r>
              <a:rPr lang="pl-PL" sz="1100" dirty="0" err="1"/>
              <a:t>taken</a:t>
            </a:r>
            <a:r>
              <a:rPr lang="pl-PL" sz="1100" dirty="0"/>
              <a:t> </a:t>
            </a:r>
            <a:r>
              <a:rPr lang="pl-PL" sz="1100" dirty="0" err="1"/>
              <a:t>into</a:t>
            </a:r>
            <a:r>
              <a:rPr lang="pl-PL" sz="1100" dirty="0"/>
              <a:t> </a:t>
            </a:r>
            <a:r>
              <a:rPr lang="pl-PL" sz="1100" dirty="0" err="1"/>
              <a:t>account</a:t>
            </a:r>
            <a:r>
              <a:rPr lang="pl-PL" sz="1100" dirty="0"/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The most </a:t>
            </a:r>
            <a:r>
              <a:rPr lang="pl-PL" sz="11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100" b="1" dirty="0" err="1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pl-PL" sz="11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32,000 </a:t>
            </a:r>
            <a:r>
              <a:rPr lang="pl-PL" sz="1100" b="1" dirty="0" err="1"/>
              <a:t>differential</a:t>
            </a:r>
            <a:r>
              <a:rPr lang="pl-PL" sz="1100" b="1" dirty="0"/>
              <a:t> </a:t>
            </a:r>
            <a:r>
              <a:rPr lang="pl-PL" sz="1100" b="1" dirty="0" err="1"/>
              <a:t>equations</a:t>
            </a:r>
            <a:endParaRPr lang="pl-PL" sz="1100" b="1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8021 </a:t>
            </a:r>
            <a:r>
              <a:rPr lang="pl-PL" sz="1100" dirty="0" err="1"/>
              <a:t>models</a:t>
            </a:r>
            <a:r>
              <a:rPr lang="pl-PL" sz="1100" dirty="0"/>
              <a:t> of </a:t>
            </a:r>
            <a:r>
              <a:rPr lang="pl-PL" sz="1100" dirty="0" err="1"/>
              <a:t>ion</a:t>
            </a:r>
            <a:r>
              <a:rPr lang="pl-PL" sz="1100" dirty="0"/>
              <a:t> </a:t>
            </a:r>
            <a:r>
              <a:rPr lang="pl-PL" sz="1100" dirty="0" err="1"/>
              <a:t>channels</a:t>
            </a:r>
            <a:endParaRPr lang="pl-PL" sz="1100" dirty="0"/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19,200 </a:t>
            </a:r>
            <a:r>
              <a:rPr lang="pl-PL" sz="1100" dirty="0" err="1"/>
              <a:t>parameters</a:t>
            </a:r>
            <a:r>
              <a:rPr lang="pl-PL" sz="1100" dirty="0"/>
              <a:t> to be </a:t>
            </a:r>
            <a:r>
              <a:rPr lang="pl-PL" sz="1100" dirty="0" err="1"/>
              <a:t>estimated</a:t>
            </a:r>
            <a:r>
              <a:rPr lang="pl-PL" sz="1100" dirty="0"/>
              <a:t> </a:t>
            </a:r>
            <a:r>
              <a:rPr lang="pl-PL" sz="1100" dirty="0" err="1"/>
              <a:t>when</a:t>
            </a:r>
            <a:r>
              <a:rPr lang="pl-PL" sz="1100" dirty="0"/>
              <a:t> fine-</a:t>
            </a:r>
            <a:r>
              <a:rPr lang="pl-PL" sz="1100" dirty="0" err="1"/>
              <a:t>tuning</a:t>
            </a:r>
            <a:r>
              <a:rPr lang="pl-PL" sz="1100" dirty="0"/>
              <a:t> the model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 err="1"/>
              <a:t>exact</a:t>
            </a:r>
            <a:r>
              <a:rPr lang="pl-PL" sz="1100" dirty="0"/>
              <a:t> </a:t>
            </a:r>
            <a:r>
              <a:rPr lang="pl-PL" sz="1100" dirty="0" err="1"/>
              <a:t>description</a:t>
            </a:r>
            <a:r>
              <a:rPr lang="pl-PL" sz="1100" dirty="0"/>
              <a:t> of the </a:t>
            </a:r>
            <a:r>
              <a:rPr lang="pl-PL" sz="1100" dirty="0" err="1"/>
              <a:t>cell</a:t>
            </a:r>
            <a:r>
              <a:rPr lang="pl-PL" sz="1100" dirty="0"/>
              <a:t> </a:t>
            </a:r>
            <a:r>
              <a:rPr lang="pl-PL" sz="1100" dirty="0" err="1"/>
              <a:t>morphology</a:t>
            </a:r>
            <a:r>
              <a:rPr lang="pl-PL" sz="1100" dirty="0"/>
              <a:t> (</a:t>
            </a:r>
            <a:r>
              <a:rPr lang="pl-PL" sz="1100" dirty="0" err="1"/>
              <a:t>reconstructed</a:t>
            </a:r>
            <a:r>
              <a:rPr lang="pl-PL" sz="1100" dirty="0"/>
              <a:t> </a:t>
            </a:r>
            <a:r>
              <a:rPr lang="pl-PL" sz="1100" dirty="0" err="1"/>
              <a:t>using</a:t>
            </a:r>
            <a:r>
              <a:rPr lang="pl-PL" sz="1100" dirty="0"/>
              <a:t> a </a:t>
            </a:r>
            <a:r>
              <a:rPr lang="pl-PL" sz="1100" dirty="0" err="1"/>
              <a:t>microscope</a:t>
            </a:r>
            <a:r>
              <a:rPr lang="pl-PL" sz="1100" dirty="0"/>
              <a:t>)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10 </a:t>
            </a:r>
            <a:r>
              <a:rPr lang="pl-PL" sz="1100" dirty="0" err="1"/>
              <a:t>types</a:t>
            </a:r>
            <a:r>
              <a:rPr lang="pl-PL" sz="1100" dirty="0"/>
              <a:t> of </a:t>
            </a:r>
            <a:r>
              <a:rPr lang="pl-PL" sz="1100" dirty="0" err="1"/>
              <a:t>mathematical</a:t>
            </a:r>
            <a:r>
              <a:rPr lang="pl-PL" sz="1100" dirty="0"/>
              <a:t> </a:t>
            </a:r>
            <a:r>
              <a:rPr lang="pl-PL" sz="1100" dirty="0" err="1"/>
              <a:t>models</a:t>
            </a:r>
            <a:r>
              <a:rPr lang="pl-PL" sz="1100" dirty="0"/>
              <a:t> of </a:t>
            </a:r>
            <a:r>
              <a:rPr lang="pl-PL" sz="1100" dirty="0" err="1"/>
              <a:t>voltage</a:t>
            </a:r>
            <a:r>
              <a:rPr lang="pl-PL" sz="1100" dirty="0"/>
              <a:t>-dependent </a:t>
            </a:r>
            <a:r>
              <a:rPr lang="pl-PL" sz="1100" dirty="0" err="1"/>
              <a:t>new</a:t>
            </a:r>
            <a:r>
              <a:rPr lang="pl-PL" sz="1100" dirty="0"/>
              <a:t> </a:t>
            </a:r>
            <a:r>
              <a:rPr lang="pl-PL" sz="1100" dirty="0" err="1"/>
              <a:t>channels</a:t>
            </a:r>
            <a:endParaRPr lang="pl-PL" sz="11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/>
              <a:t>1600 </a:t>
            </a:r>
            <a:r>
              <a:rPr lang="pl-PL" sz="1100" dirty="0" err="1"/>
              <a:t>so-called</a:t>
            </a:r>
            <a:r>
              <a:rPr lang="pl-PL" sz="1100" dirty="0"/>
              <a:t> </a:t>
            </a:r>
            <a:r>
              <a:rPr lang="pl-PL" sz="1100" dirty="0" err="1"/>
              <a:t>Compartments</a:t>
            </a:r>
            <a:r>
              <a:rPr lang="pl-PL" sz="1100" dirty="0"/>
              <a:t> (</a:t>
            </a:r>
            <a:r>
              <a:rPr lang="pl-PL" sz="1100" dirty="0" err="1"/>
              <a:t>cell</a:t>
            </a:r>
            <a:r>
              <a:rPr lang="pl-PL" sz="1100" dirty="0"/>
              <a:t> </a:t>
            </a:r>
            <a:r>
              <a:rPr lang="pl-PL" sz="1100" dirty="0" err="1"/>
              <a:t>fragments</a:t>
            </a:r>
            <a:r>
              <a:rPr lang="pl-PL" sz="1100" dirty="0"/>
              <a:t> </a:t>
            </a:r>
            <a:r>
              <a:rPr lang="pl-PL" sz="1100" dirty="0" err="1"/>
              <a:t>treated</a:t>
            </a:r>
            <a:r>
              <a:rPr lang="pl-PL" sz="1100" dirty="0"/>
              <a:t> as </a:t>
            </a:r>
            <a:r>
              <a:rPr lang="pl-PL" sz="1100" dirty="0" err="1"/>
              <a:t>homogeneous</a:t>
            </a:r>
            <a:r>
              <a:rPr lang="pl-PL" sz="1100" dirty="0"/>
              <a:t> </a:t>
            </a:r>
            <a:r>
              <a:rPr lang="pl-PL" sz="1100" dirty="0" err="1"/>
              <a:t>structures</a:t>
            </a:r>
            <a:r>
              <a:rPr lang="pl-PL" sz="1100" dirty="0"/>
              <a:t> </a:t>
            </a:r>
            <a:r>
              <a:rPr lang="pl-PL" sz="1100" dirty="0" err="1"/>
              <a:t>containing</a:t>
            </a:r>
            <a:r>
              <a:rPr lang="pl-PL" sz="1100" dirty="0"/>
              <a:t> </a:t>
            </a:r>
            <a:r>
              <a:rPr lang="pl-PL" sz="1100" dirty="0" err="1"/>
              <a:t>specific</a:t>
            </a:r>
            <a:r>
              <a:rPr lang="pl-PL" sz="1100" dirty="0"/>
              <a:t> </a:t>
            </a:r>
            <a:r>
              <a:rPr lang="pl-PL" sz="1100" dirty="0" err="1"/>
              <a:t>chemical</a:t>
            </a:r>
            <a:r>
              <a:rPr lang="pl-PL" sz="1100" dirty="0"/>
              <a:t> </a:t>
            </a:r>
            <a:r>
              <a:rPr lang="pl-PL" sz="1100" dirty="0" err="1"/>
              <a:t>compounds</a:t>
            </a:r>
            <a:r>
              <a:rPr lang="pl-PL" sz="1100" dirty="0"/>
              <a:t> in </a:t>
            </a:r>
            <a:r>
              <a:rPr lang="pl-PL" sz="1100" dirty="0" err="1"/>
              <a:t>specific</a:t>
            </a:r>
            <a:r>
              <a:rPr lang="pl-PL" sz="1100" dirty="0"/>
              <a:t> </a:t>
            </a:r>
            <a:r>
              <a:rPr lang="pl-PL" sz="1100" dirty="0" err="1"/>
              <a:t>concentrations</a:t>
            </a:r>
            <a:endParaRPr lang="pl-PL" sz="1100" dirty="0"/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 err="1"/>
              <a:t>Simulations</a:t>
            </a:r>
            <a:r>
              <a:rPr lang="pl-PL" sz="1100" dirty="0"/>
              <a:t> of: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 err="1"/>
              <a:t>voltage</a:t>
            </a:r>
            <a:r>
              <a:rPr lang="pl-PL" sz="1100" dirty="0"/>
              <a:t> </a:t>
            </a:r>
            <a:r>
              <a:rPr lang="pl-PL" sz="1100" dirty="0" err="1"/>
              <a:t>changes</a:t>
            </a:r>
            <a:endParaRPr lang="pl-PL" sz="1100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100" dirty="0" err="1"/>
              <a:t>calcium</a:t>
            </a:r>
            <a:r>
              <a:rPr lang="pl-PL" sz="1100" dirty="0"/>
              <a:t> </a:t>
            </a:r>
            <a:r>
              <a:rPr lang="pl-PL" sz="1100" dirty="0" err="1"/>
              <a:t>ion</a:t>
            </a:r>
            <a:r>
              <a:rPr lang="pl-PL" sz="1100" dirty="0"/>
              <a:t> </a:t>
            </a:r>
            <a:r>
              <a:rPr lang="pl-PL" sz="1100" dirty="0" err="1"/>
              <a:t>flows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84676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1" y="2743186"/>
            <a:ext cx="5765832" cy="322415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8ED79D6-124F-E526-89A0-C65401E63A44}"/>
              </a:ext>
            </a:extLst>
          </p:cNvPr>
          <p:cNvSpPr txBox="1"/>
          <p:nvPr/>
        </p:nvSpPr>
        <p:spPr>
          <a:xfrm>
            <a:off x="9593275" y="1686365"/>
            <a:ext cx="196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123E073A-E09F-FB9B-BB98-D8ACC777325A}"/>
              </a:ext>
            </a:extLst>
          </p:cNvPr>
          <p:cNvCxnSpPr>
            <a:cxnSpLocks/>
          </p:cNvCxnSpPr>
          <p:nvPr/>
        </p:nvCxnSpPr>
        <p:spPr>
          <a:xfrm flipH="1">
            <a:off x="5568696" y="1998461"/>
            <a:ext cx="4024579" cy="206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raz 16">
            <a:extLst>
              <a:ext uri="{FF2B5EF4-FFF2-40B4-BE49-F238E27FC236}">
                <a16:creationId xmlns:a16="http://schemas.microsoft.com/office/drawing/2014/main" id="{BB572FA2-30D1-FCC3-A2BA-71ED8957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845" y="2270330"/>
            <a:ext cx="2445267" cy="1158669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AD999F03-F66A-422B-01CF-E88058EC9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75" y="3731349"/>
            <a:ext cx="2215837" cy="131613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F5AF1CE-883E-EAD5-DCE5-5A0DF6230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025" y="5340442"/>
            <a:ext cx="2215510" cy="140794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0D1FFF4-E73B-9286-5F33-E18B0AEB6C27}"/>
              </a:ext>
            </a:extLst>
          </p:cNvPr>
          <p:cNvSpPr txBox="1"/>
          <p:nvPr/>
        </p:nvSpPr>
        <p:spPr>
          <a:xfrm>
            <a:off x="10474890" y="6611986"/>
            <a:ext cx="14008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/>
              <a:t>SoftPlus</a:t>
            </a:r>
            <a:r>
              <a:rPr lang="pl-PL" sz="800" dirty="0"/>
              <a:t>(x) = log(1 + </a:t>
            </a:r>
            <a:r>
              <a:rPr lang="pl-PL" sz="800" dirty="0" err="1"/>
              <a:t>exp</a:t>
            </a:r>
            <a:r>
              <a:rPr lang="pl-PL" sz="800" dirty="0"/>
              <a:t>(x))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86A84E-E14B-5B67-7958-BD652A0D4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488" y="3832839"/>
            <a:ext cx="2308018" cy="11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E3A14F7-373E-1EBB-03B4-D5E41A4C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2" y="1935065"/>
            <a:ext cx="3722426" cy="208152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C8B3444-70E0-449F-451C-3EC2ABD5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64" y="3838822"/>
            <a:ext cx="5657850" cy="3019425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D2170CAB-336F-1993-FA72-1E8F08176BA3}"/>
              </a:ext>
            </a:extLst>
          </p:cNvPr>
          <p:cNvSpPr/>
          <p:nvPr/>
        </p:nvSpPr>
        <p:spPr>
          <a:xfrm>
            <a:off x="8990494" y="4948373"/>
            <a:ext cx="313150" cy="513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710EBE9-FCC0-80B7-2050-200F145E2835}"/>
              </a:ext>
            </a:extLst>
          </p:cNvPr>
          <p:cNvSpPr/>
          <p:nvPr/>
        </p:nvSpPr>
        <p:spPr>
          <a:xfrm>
            <a:off x="4327257" y="3940716"/>
            <a:ext cx="313150" cy="19665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2EFEFD63-56E4-8B57-8070-910CDBEB43BB}"/>
              </a:ext>
            </a:extLst>
          </p:cNvPr>
          <p:cNvSpPr txBox="1"/>
          <p:nvPr/>
        </p:nvSpPr>
        <p:spPr>
          <a:xfrm>
            <a:off x="3693145" y="5090002"/>
            <a:ext cx="507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inputs</a:t>
            </a:r>
            <a:endParaRPr lang="pl-PL" sz="1000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503CCD6-FA7F-CD57-47B1-495D3C4FFDDB}"/>
              </a:ext>
            </a:extLst>
          </p:cNvPr>
          <p:cNvSpPr txBox="1"/>
          <p:nvPr/>
        </p:nvSpPr>
        <p:spPr>
          <a:xfrm>
            <a:off x="9278654" y="5381989"/>
            <a:ext cx="732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/>
              <a:t>output</a:t>
            </a:r>
            <a:endParaRPr lang="pl-PL" sz="1000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543D980F-EA1C-A203-7DD3-13718C44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15" y="1407238"/>
            <a:ext cx="2773845" cy="1575958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249278B-1C9F-B7F2-BBD7-E0D2E8711C10}"/>
              </a:ext>
            </a:extLst>
          </p:cNvPr>
          <p:cNvSpPr txBox="1"/>
          <p:nvPr/>
        </p:nvSpPr>
        <p:spPr>
          <a:xfrm>
            <a:off x="4609757" y="2736975"/>
            <a:ext cx="2151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 err="1"/>
              <a:t>Neuromorphic</a:t>
            </a:r>
            <a:r>
              <a:rPr lang="pl-PL" sz="1000" dirty="0"/>
              <a:t> </a:t>
            </a:r>
            <a:r>
              <a:rPr lang="pl-PL" sz="1000" dirty="0" err="1"/>
              <a:t>integrated</a:t>
            </a:r>
            <a:r>
              <a:rPr lang="pl-PL" sz="1000" dirty="0"/>
              <a:t> </a:t>
            </a:r>
            <a:r>
              <a:rPr lang="pl-PL" sz="1000" dirty="0" err="1"/>
              <a:t>circuits</a:t>
            </a:r>
            <a:endParaRPr lang="pl-PL" sz="1000" dirty="0"/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043CCCAC-7275-8513-A9D3-83FCE72A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18" y="518594"/>
            <a:ext cx="3392576" cy="2500584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CDD29CC5-66FD-E7F4-CECF-0A66D9758C2F}"/>
              </a:ext>
            </a:extLst>
          </p:cNvPr>
          <p:cNvSpPr txBox="1"/>
          <p:nvPr/>
        </p:nvSpPr>
        <p:spPr>
          <a:xfrm>
            <a:off x="8061960" y="3113747"/>
            <a:ext cx="4061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AI CORE X is a hardware implementation of neural networks with a convenient interface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228461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2C63FCF-8075-2D94-0D89-95BF88A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3" y="1995389"/>
            <a:ext cx="5950165" cy="38236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14:cNvPr>
              <p14:cNvContentPartPr/>
              <p14:nvPr/>
            </p14:nvContentPartPr>
            <p14:xfrm>
              <a:off x="699713" y="2632217"/>
              <a:ext cx="2646991" cy="270788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4B604311-A529-EC2C-72D1-E45B836C96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713" y="2623217"/>
                <a:ext cx="2664630" cy="2725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pole tekstowe 5">
            <a:extLst>
              <a:ext uri="{FF2B5EF4-FFF2-40B4-BE49-F238E27FC236}">
                <a16:creationId xmlns:a16="http://schemas.microsoft.com/office/drawing/2014/main" id="{549A6720-7ED5-9A85-5CF2-DBF4F244B084}"/>
              </a:ext>
            </a:extLst>
          </p:cNvPr>
          <p:cNvSpPr txBox="1"/>
          <p:nvPr/>
        </p:nvSpPr>
        <p:spPr>
          <a:xfrm>
            <a:off x="6665591" y="3429000"/>
            <a:ext cx="48266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 learning can be categorized in the following four categories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:</a:t>
            </a:r>
            <a:endParaRPr lang="en-US" sz="1200" b="0" i="0" u="none" strike="noStrike" baseline="0" dirty="0">
              <a:solidFill>
                <a:schemeClr val="accent1">
                  <a:lumMod val="50000"/>
                </a:schemeClr>
              </a:solidFill>
              <a:latin typeface="CIDFont+F143"/>
            </a:endParaRP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1.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2.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Semi-supervised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3.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Unsupervised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machine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learning,</a:t>
            </a:r>
          </a:p>
          <a:p>
            <a:pPr algn="l"/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4. </a:t>
            </a:r>
            <a:r>
              <a:rPr lang="pl-PL" sz="12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Reinforcement</a:t>
            </a:r>
            <a:r>
              <a:rPr lang="pl-PL" sz="12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IDFont+F143"/>
              </a:rPr>
              <a:t> learning</a:t>
            </a:r>
            <a:r>
              <a:rPr lang="pl-PL" sz="1200" b="0" i="0" u="none" strike="noStrike" baseline="0" dirty="0">
                <a:latin typeface="CIDFont+F143"/>
              </a:rPr>
              <a:t>.</a:t>
            </a:r>
            <a:endParaRPr lang="pl-PL" sz="1200" dirty="0"/>
          </a:p>
        </p:txBody>
      </p:sp>
      <p:sp>
        <p:nvSpPr>
          <p:cNvPr id="4" name="Owal 3">
            <a:hlinkClick r:id="rId7"/>
            <a:extLst>
              <a:ext uri="{FF2B5EF4-FFF2-40B4-BE49-F238E27FC236}">
                <a16:creationId xmlns:a16="http://schemas.microsoft.com/office/drawing/2014/main" id="{B6AA5518-9A18-24DC-F523-B410217F7205}"/>
              </a:ext>
            </a:extLst>
          </p:cNvPr>
          <p:cNvSpPr/>
          <p:nvPr/>
        </p:nvSpPr>
        <p:spPr>
          <a:xfrm>
            <a:off x="7900416" y="6016752"/>
            <a:ext cx="704088" cy="397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8" name="Strzałka: w lewo 7">
            <a:extLst>
              <a:ext uri="{FF2B5EF4-FFF2-40B4-BE49-F238E27FC236}">
                <a16:creationId xmlns:a16="http://schemas.microsoft.com/office/drawing/2014/main" id="{F3C46CDF-C9BE-8E68-C7D4-4F10B4495AC4}"/>
              </a:ext>
            </a:extLst>
          </p:cNvPr>
          <p:cNvSpPr/>
          <p:nvPr/>
        </p:nvSpPr>
        <p:spPr>
          <a:xfrm>
            <a:off x="8874196" y="6021899"/>
            <a:ext cx="1016037" cy="3920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3268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400730E-05EC-E97C-D766-B6E2637F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35" y="1822347"/>
            <a:ext cx="4352924" cy="334499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3802EFA-663A-C583-388B-DBA689E3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33" y="2828925"/>
            <a:ext cx="4352925" cy="120015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E2CF2B4-B547-C5D1-CA22-D5C6FB0614FD}"/>
              </a:ext>
            </a:extLst>
          </p:cNvPr>
          <p:cNvSpPr txBox="1"/>
          <p:nvPr/>
        </p:nvSpPr>
        <p:spPr>
          <a:xfrm>
            <a:off x="1337332" y="5320067"/>
            <a:ext cx="994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 approximation </a:t>
            </a:r>
            <a:r>
              <a:rPr lang="en-US" dirty="0"/>
              <a:t>- consists in approximating a certain function f(x) given in the form of a set of points (e.g. measurement points) with the function h(x) written with the formula h(x) = m * x + b</a:t>
            </a:r>
            <a:endParaRPr lang="pl-PL" dirty="0"/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CC1B9AEC-3BF5-959B-A4A9-CC02922B5F30}"/>
              </a:ext>
            </a:extLst>
          </p:cNvPr>
          <p:cNvSpPr/>
          <p:nvPr/>
        </p:nvSpPr>
        <p:spPr>
          <a:xfrm>
            <a:off x="9564624" y="4590288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869AC4D9-4589-04F7-CD66-669EE3CB7C73}"/>
              </a:ext>
            </a:extLst>
          </p:cNvPr>
          <p:cNvCxnSpPr>
            <a:cxnSpLocks/>
          </p:cNvCxnSpPr>
          <p:nvPr/>
        </p:nvCxnSpPr>
        <p:spPr>
          <a:xfrm flipV="1">
            <a:off x="9592056" y="2698230"/>
            <a:ext cx="0" cy="18920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538F511-FC1E-858A-CDA8-3734BD33E880}"/>
              </a:ext>
            </a:extLst>
          </p:cNvPr>
          <p:cNvSpPr txBox="1"/>
          <p:nvPr/>
        </p:nvSpPr>
        <p:spPr>
          <a:xfrm>
            <a:off x="9703449" y="2603692"/>
            <a:ext cx="381549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01108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759187" y="2470618"/>
            <a:ext cx="2220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h(x) = m *x + b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2006D70-0784-39E5-AFC3-09D204F0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80" y="3131873"/>
            <a:ext cx="3563804" cy="1992821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F29BB54-C438-E78B-13F4-9E1820CF240F}"/>
              </a:ext>
            </a:extLst>
          </p:cNvPr>
          <p:cNvSpPr txBox="1"/>
          <p:nvPr/>
        </p:nvSpPr>
        <p:spPr>
          <a:xfrm>
            <a:off x="699713" y="2935795"/>
            <a:ext cx="388193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 err="1"/>
              <a:t>Let's</a:t>
            </a:r>
            <a:r>
              <a:rPr lang="pl-PL" sz="1000" dirty="0"/>
              <a:t> </a:t>
            </a:r>
            <a:r>
              <a:rPr lang="pl-PL" sz="1000" dirty="0" err="1"/>
              <a:t>assume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we want the neuron to be </a:t>
            </a:r>
            <a:r>
              <a:rPr lang="pl-PL" sz="1000" dirty="0" err="1"/>
              <a:t>responsible</a:t>
            </a:r>
            <a:r>
              <a:rPr lang="pl-PL" sz="1000" dirty="0"/>
              <a:t> for the </a:t>
            </a:r>
            <a:r>
              <a:rPr lang="pl-PL" sz="1000" dirty="0" err="1"/>
              <a:t>approximation</a:t>
            </a:r>
            <a:r>
              <a:rPr lang="pl-PL" sz="1000" dirty="0"/>
              <a:t> </a:t>
            </a:r>
            <a:r>
              <a:rPr lang="pl-PL" sz="1000" dirty="0" err="1"/>
              <a:t>task</a:t>
            </a: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 err="1"/>
              <a:t>at</a:t>
            </a:r>
            <a:r>
              <a:rPr lang="pl-PL" sz="1000" dirty="0"/>
              <a:t> the </a:t>
            </a:r>
            <a:r>
              <a:rPr lang="pl-PL" sz="1000" dirty="0" err="1"/>
              <a:t>input</a:t>
            </a:r>
            <a:r>
              <a:rPr lang="pl-PL" sz="1000" dirty="0"/>
              <a:t> of </a:t>
            </a:r>
            <a:r>
              <a:rPr lang="pl-PL" sz="1000" dirty="0" err="1"/>
              <a:t>this</a:t>
            </a:r>
            <a:r>
              <a:rPr lang="pl-PL" sz="1000" dirty="0"/>
              <a:t> neuron </a:t>
            </a:r>
            <a:r>
              <a:rPr lang="pl-PL" sz="1000" dirty="0" err="1"/>
              <a:t>there</a:t>
            </a:r>
            <a:r>
              <a:rPr lang="pl-PL" sz="1000" dirty="0"/>
              <a:t> </a:t>
            </a:r>
            <a:r>
              <a:rPr lang="pl-PL" sz="1000" dirty="0" err="1"/>
              <a:t>will</a:t>
            </a:r>
            <a:r>
              <a:rPr lang="pl-PL" sz="1000" dirty="0"/>
              <a:t> be </a:t>
            </a:r>
            <a:r>
              <a:rPr lang="pl-PL" sz="1000" dirty="0" err="1"/>
              <a:t>two</a:t>
            </a:r>
            <a:r>
              <a:rPr lang="pl-PL" sz="1000" dirty="0"/>
              <a:t> </a:t>
            </a:r>
            <a:r>
              <a:rPr lang="pl-PL" sz="1000" dirty="0" err="1"/>
              <a:t>signals</a:t>
            </a:r>
            <a:r>
              <a:rPr lang="pl-PL" sz="1000" dirty="0"/>
              <a:t> </a:t>
            </a:r>
            <a:r>
              <a:rPr lang="pl-PL" sz="1000" b="1" dirty="0">
                <a:solidFill>
                  <a:srgbClr val="0070C0"/>
                </a:solidFill>
              </a:rPr>
              <a:t>x</a:t>
            </a:r>
            <a:r>
              <a:rPr lang="pl-PL" sz="1000" dirty="0"/>
              <a:t> and </a:t>
            </a:r>
            <a:r>
              <a:rPr lang="pl-PL" sz="1000" b="1" dirty="0">
                <a:solidFill>
                  <a:srgbClr val="0070C0"/>
                </a:solidFill>
              </a:rPr>
              <a:t>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 err="1"/>
              <a:t>let's</a:t>
            </a:r>
            <a:r>
              <a:rPr lang="pl-PL" sz="1000" dirty="0"/>
              <a:t> </a:t>
            </a:r>
            <a:r>
              <a:rPr lang="pl-PL" sz="1000" dirty="0" err="1"/>
              <a:t>take</a:t>
            </a:r>
            <a:r>
              <a:rPr lang="pl-PL" sz="1000" dirty="0"/>
              <a:t> a </a:t>
            </a:r>
            <a:r>
              <a:rPr lang="pl-PL" sz="1000" b="1" dirty="0" err="1">
                <a:solidFill>
                  <a:srgbClr val="0070C0"/>
                </a:solidFill>
              </a:rPr>
              <a:t>linear</a:t>
            </a:r>
            <a:r>
              <a:rPr lang="pl-PL" sz="1000" dirty="0"/>
              <a:t> </a:t>
            </a:r>
            <a:r>
              <a:rPr lang="pl-PL" sz="1000" dirty="0" err="1"/>
              <a:t>function</a:t>
            </a:r>
            <a:r>
              <a:rPr lang="pl-PL" sz="1000" dirty="0"/>
              <a:t> as the </a:t>
            </a:r>
            <a:r>
              <a:rPr lang="pl-PL" sz="1000" dirty="0" err="1"/>
              <a:t>activation</a:t>
            </a:r>
            <a:r>
              <a:rPr lang="pl-PL" sz="1000" dirty="0"/>
              <a:t> </a:t>
            </a:r>
            <a:r>
              <a:rPr lang="pl-PL" sz="1000" dirty="0" err="1"/>
              <a:t>function</a:t>
            </a: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input weighting factor will be given by </a:t>
            </a:r>
            <a:r>
              <a:rPr lang="en-US" sz="1000" b="1" dirty="0">
                <a:solidFill>
                  <a:srgbClr val="0070C0"/>
                </a:solidFill>
              </a:rPr>
              <a:t>m</a:t>
            </a:r>
            <a:endParaRPr lang="pl-PL" sz="1000" b="1" dirty="0">
              <a:solidFill>
                <a:srgbClr val="0070C0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1069639-4B39-178C-F95B-1DEA1BAE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53" y="2657969"/>
            <a:ext cx="1586864" cy="1470315"/>
          </a:xfrm>
          <a:prstGeom prst="rect">
            <a:avLst/>
          </a:prstGeom>
        </p:spPr>
      </p:pic>
      <p:sp>
        <p:nvSpPr>
          <p:cNvPr id="12" name="Schemat blokowy: łącznik 11">
            <a:extLst>
              <a:ext uri="{FF2B5EF4-FFF2-40B4-BE49-F238E27FC236}">
                <a16:creationId xmlns:a16="http://schemas.microsoft.com/office/drawing/2014/main" id="{CA5A2E3F-58BB-AAE0-8499-A57C6E41B678}"/>
              </a:ext>
            </a:extLst>
          </p:cNvPr>
          <p:cNvSpPr/>
          <p:nvPr/>
        </p:nvSpPr>
        <p:spPr>
          <a:xfrm>
            <a:off x="826110" y="4490234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1</a:t>
            </a:r>
          </a:p>
        </p:txBody>
      </p:sp>
      <p:sp>
        <p:nvSpPr>
          <p:cNvPr id="14" name="Schemat blokowy: proces 13">
            <a:extLst>
              <a:ext uri="{FF2B5EF4-FFF2-40B4-BE49-F238E27FC236}">
                <a16:creationId xmlns:a16="http://schemas.microsoft.com/office/drawing/2014/main" id="{D5BDAC61-54C4-F7C6-FC3D-A9915901773D}"/>
              </a:ext>
            </a:extLst>
          </p:cNvPr>
          <p:cNvSpPr/>
          <p:nvPr/>
        </p:nvSpPr>
        <p:spPr>
          <a:xfrm>
            <a:off x="1627537" y="4517380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Schemat blokowy: łącznik 15">
            <a:extLst>
              <a:ext uri="{FF2B5EF4-FFF2-40B4-BE49-F238E27FC236}">
                <a16:creationId xmlns:a16="http://schemas.microsoft.com/office/drawing/2014/main" id="{DE1263C0-5B62-0E6C-FC27-1B754614ED45}"/>
              </a:ext>
            </a:extLst>
          </p:cNvPr>
          <p:cNvSpPr/>
          <p:nvPr/>
        </p:nvSpPr>
        <p:spPr>
          <a:xfrm>
            <a:off x="2794775" y="4753601"/>
            <a:ext cx="426720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∑</a:t>
            </a:r>
            <a:endParaRPr lang="pl-PL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Schemat blokowy: łącznik 16">
            <a:extLst>
              <a:ext uri="{FF2B5EF4-FFF2-40B4-BE49-F238E27FC236}">
                <a16:creationId xmlns:a16="http://schemas.microsoft.com/office/drawing/2014/main" id="{20527979-6384-F00D-C9C0-639C79A310F5}"/>
              </a:ext>
            </a:extLst>
          </p:cNvPr>
          <p:cNvSpPr/>
          <p:nvPr/>
        </p:nvSpPr>
        <p:spPr>
          <a:xfrm>
            <a:off x="3832493" y="4761648"/>
            <a:ext cx="725243" cy="38337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kern="1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</a:t>
            </a:r>
            <a:r>
              <a:rPr lang="pl-PL" sz="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(y’) =y’</a:t>
            </a:r>
            <a:endParaRPr lang="pl-PL" sz="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Schemat blokowy: łącznik 17">
            <a:extLst>
              <a:ext uri="{FF2B5EF4-FFF2-40B4-BE49-F238E27FC236}">
                <a16:creationId xmlns:a16="http://schemas.microsoft.com/office/drawing/2014/main" id="{07635F2F-FBBB-1020-4C37-DE8A30689055}"/>
              </a:ext>
            </a:extLst>
          </p:cNvPr>
          <p:cNvSpPr/>
          <p:nvPr/>
        </p:nvSpPr>
        <p:spPr>
          <a:xfrm>
            <a:off x="847104" y="5070307"/>
            <a:ext cx="344227" cy="25241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x</a:t>
            </a:r>
          </a:p>
        </p:txBody>
      </p:sp>
      <p:sp>
        <p:nvSpPr>
          <p:cNvPr id="19" name="Schemat blokowy: proces 18">
            <a:extLst>
              <a:ext uri="{FF2B5EF4-FFF2-40B4-BE49-F238E27FC236}">
                <a16:creationId xmlns:a16="http://schemas.microsoft.com/office/drawing/2014/main" id="{EB4886FC-D8D6-1FDB-2D6A-8BDACF8AF706}"/>
              </a:ext>
            </a:extLst>
          </p:cNvPr>
          <p:cNvSpPr/>
          <p:nvPr/>
        </p:nvSpPr>
        <p:spPr>
          <a:xfrm>
            <a:off x="1640296" y="5070307"/>
            <a:ext cx="403860" cy="19812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6EA49E6A-A81B-A6C8-77A8-AF7FFFB8BCCA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1170337" y="461644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232B1940-5E78-F78D-6C22-27B998A9A7F8}"/>
              </a:ext>
            </a:extLst>
          </p:cNvPr>
          <p:cNvCxnSpPr/>
          <p:nvPr/>
        </p:nvCxnSpPr>
        <p:spPr>
          <a:xfrm>
            <a:off x="1170337" y="51965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F825C576-2553-954C-DDD0-499F8A4BDCEB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031397" y="4616440"/>
            <a:ext cx="825870" cy="19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E259E87F-3ABC-0E3A-03E8-75E4F3F984D3}"/>
              </a:ext>
            </a:extLst>
          </p:cNvPr>
          <p:cNvCxnSpPr>
            <a:stCxn id="19" idx="3"/>
            <a:endCxn id="16" idx="3"/>
          </p:cNvCxnSpPr>
          <p:nvPr/>
        </p:nvCxnSpPr>
        <p:spPr>
          <a:xfrm flipV="1">
            <a:off x="2044156" y="5080835"/>
            <a:ext cx="813111" cy="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B3DF8B88-0AC4-E1C8-F507-4E1305EAA7D1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221495" y="4945290"/>
            <a:ext cx="610998" cy="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D50C735B-E565-E172-8938-B0A70DB47A9A}"/>
              </a:ext>
            </a:extLst>
          </p:cNvPr>
          <p:cNvCxnSpPr>
            <a:stCxn id="17" idx="6"/>
          </p:cNvCxnSpPr>
          <p:nvPr/>
        </p:nvCxnSpPr>
        <p:spPr>
          <a:xfrm>
            <a:off x="4557736" y="4953337"/>
            <a:ext cx="275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3970DD43-0FB9-1EFA-4C9E-53627B9EE14F}"/>
              </a:ext>
            </a:extLst>
          </p:cNvPr>
          <p:cNvSpPr txBox="1"/>
          <p:nvPr/>
        </p:nvSpPr>
        <p:spPr>
          <a:xfrm>
            <a:off x="4460711" y="5046256"/>
            <a:ext cx="1592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h(x) = m *x + b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A9E76885-402A-9CEE-230F-AD9F9EEDCD11}"/>
              </a:ext>
            </a:extLst>
          </p:cNvPr>
          <p:cNvSpPr txBox="1"/>
          <p:nvPr/>
        </p:nvSpPr>
        <p:spPr>
          <a:xfrm>
            <a:off x="764031" y="2251662"/>
            <a:ext cx="3316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We want to </a:t>
            </a:r>
            <a:r>
              <a:rPr lang="pl-PL" sz="1000" dirty="0" err="1"/>
              <a:t>find</a:t>
            </a:r>
            <a:r>
              <a:rPr lang="pl-PL" sz="1000" dirty="0"/>
              <a:t> a </a:t>
            </a:r>
            <a:r>
              <a:rPr lang="pl-PL" sz="1000" dirty="0" err="1"/>
              <a:t>solution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 </a:t>
            </a:r>
            <a:r>
              <a:rPr lang="pl-PL" sz="1000" dirty="0" err="1"/>
              <a:t>is</a:t>
            </a:r>
            <a:r>
              <a:rPr lang="pl-PL" sz="1000" dirty="0"/>
              <a:t> a </a:t>
            </a:r>
            <a:r>
              <a:rPr lang="pl-PL" sz="1000" dirty="0" err="1"/>
              <a:t>universal</a:t>
            </a:r>
            <a:r>
              <a:rPr lang="pl-PL" sz="1000" dirty="0"/>
              <a:t> </a:t>
            </a:r>
            <a:r>
              <a:rPr lang="pl-PL" sz="1000" dirty="0" err="1"/>
              <a:t>approximator</a:t>
            </a:r>
            <a:r>
              <a:rPr lang="pl-PL" sz="1000" dirty="0"/>
              <a:t>: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E00E6EB2-ABA6-3308-3CCD-38C42A37088A}"/>
              </a:ext>
            </a:extLst>
          </p:cNvPr>
          <p:cNvSpPr txBox="1"/>
          <p:nvPr/>
        </p:nvSpPr>
        <p:spPr>
          <a:xfrm>
            <a:off x="3270613" y="4699069"/>
            <a:ext cx="3642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y’</a:t>
            </a:r>
            <a:endParaRPr lang="en-US" sz="1000" dirty="0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359DBB4E-506A-402B-5704-EB20E66F393A}"/>
              </a:ext>
            </a:extLst>
          </p:cNvPr>
          <p:cNvSpPr txBox="1"/>
          <p:nvPr/>
        </p:nvSpPr>
        <p:spPr>
          <a:xfrm>
            <a:off x="9278884" y="2519469"/>
            <a:ext cx="1966586" cy="276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Activation</a:t>
            </a:r>
            <a:r>
              <a:rPr lang="pl-PL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endParaRPr lang="pl-P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C772E0F3-8C33-6430-E3B8-4F9B355EFFD8}"/>
              </a:ext>
            </a:extLst>
          </p:cNvPr>
          <p:cNvCxnSpPr>
            <a:cxnSpLocks/>
          </p:cNvCxnSpPr>
          <p:nvPr/>
        </p:nvCxnSpPr>
        <p:spPr>
          <a:xfrm>
            <a:off x="10380693" y="2796468"/>
            <a:ext cx="424467" cy="112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7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FF92795-6ACD-3718-79E6-79CEAB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6" y="1655276"/>
            <a:ext cx="4752975" cy="380047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41EFB5A-5EE8-3715-2744-EE86F713B63E}"/>
              </a:ext>
            </a:extLst>
          </p:cNvPr>
          <p:cNvSpPr txBox="1"/>
          <p:nvPr/>
        </p:nvSpPr>
        <p:spPr>
          <a:xfrm>
            <a:off x="462115" y="1874448"/>
            <a:ext cx="4932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Approximation error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 measure of the approximation of the function f(x) by the function h(x) is most often the mean squared error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MSE</a:t>
            </a:r>
            <a:r>
              <a:rPr lang="en-US" dirty="0"/>
              <a:t>):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/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pl-PL" sz="18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[ 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l-PL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pl-PL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E51BDCED-BA08-1D85-296D-B7B0CD3F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14" y="3445368"/>
                <a:ext cx="7012111" cy="770211"/>
              </a:xfrm>
              <a:prstGeom prst="rect">
                <a:avLst/>
              </a:prstGeom>
              <a:blipFill>
                <a:blip r:embed="rId3"/>
                <a:stretch>
                  <a:fillRect t="-67717" b="-7007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wal 15">
            <a:extLst>
              <a:ext uri="{FF2B5EF4-FFF2-40B4-BE49-F238E27FC236}">
                <a16:creationId xmlns:a16="http://schemas.microsoft.com/office/drawing/2014/main" id="{9B3DCC1D-D063-463C-B713-2CD3DEA69B04}"/>
              </a:ext>
            </a:extLst>
          </p:cNvPr>
          <p:cNvSpPr/>
          <p:nvPr/>
        </p:nvSpPr>
        <p:spPr>
          <a:xfrm>
            <a:off x="6144541" y="3449145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/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 err="1"/>
                  <a:t>Simplifying</a:t>
                </a:r>
                <a:r>
                  <a:rPr lang="pl-PL" dirty="0"/>
                  <a:t> :  </a:t>
                </a:r>
                <a:r>
                  <a:rPr lang="pl-P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f(m) </a:t>
                </a:r>
                <a14:m>
                  <m:oMath xmlns:m="http://schemas.openxmlformats.org/officeDocument/2006/math"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pl-P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l-PL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l-P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6A2AB3B-EC88-8608-526F-A89D2D8B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3" y="4398310"/>
                <a:ext cx="3458817" cy="646331"/>
              </a:xfrm>
              <a:prstGeom prst="rect">
                <a:avLst/>
              </a:prstGeom>
              <a:blipFill>
                <a:blip r:embed="rId4"/>
                <a:stretch>
                  <a:fillRect l="-1408" t="-5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1F6530C-D564-5693-4CA7-2A22472BF745}"/>
              </a:ext>
            </a:extLst>
          </p:cNvPr>
          <p:cNvSpPr txBox="1"/>
          <p:nvPr/>
        </p:nvSpPr>
        <p:spPr>
          <a:xfrm>
            <a:off x="429455" y="4862351"/>
            <a:ext cx="81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</a:t>
            </a:r>
            <a:r>
              <a:rPr lang="en-US" dirty="0"/>
              <a:t>he  goal of the approximation is search for such an m for which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 -&gt; min</a:t>
            </a:r>
            <a:endParaRPr lang="pl-P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52A2AF-F9BA-4734-E444-94989FD0E74E}"/>
              </a:ext>
            </a:extLst>
          </p:cNvPr>
          <p:cNvSpPr txBox="1"/>
          <p:nvPr/>
        </p:nvSpPr>
        <p:spPr>
          <a:xfrm>
            <a:off x="9163571" y="506993"/>
            <a:ext cx="27362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1 - measure of error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2 - optimization algorithm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3 - learning step</a:t>
            </a:r>
          </a:p>
        </p:txBody>
      </p:sp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555502C8-51EE-8D2D-7132-992619DB616E}"/>
              </a:ext>
            </a:extLst>
          </p:cNvPr>
          <p:cNvSpPr/>
          <p:nvPr/>
        </p:nvSpPr>
        <p:spPr>
          <a:xfrm>
            <a:off x="5943600" y="731520"/>
            <a:ext cx="3017520" cy="32015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wal 2">
            <a:hlinkClick r:id="rId5"/>
            <a:extLst>
              <a:ext uri="{FF2B5EF4-FFF2-40B4-BE49-F238E27FC236}">
                <a16:creationId xmlns:a16="http://schemas.microsoft.com/office/drawing/2014/main" id="{F4F78DA9-F5AF-33E5-B3A0-932839DFB029}"/>
              </a:ext>
            </a:extLst>
          </p:cNvPr>
          <p:cNvSpPr/>
          <p:nvPr/>
        </p:nvSpPr>
        <p:spPr>
          <a:xfrm>
            <a:off x="9451412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</a:p>
        </p:txBody>
      </p:sp>
      <p:sp>
        <p:nvSpPr>
          <p:cNvPr id="6" name="Owal 5">
            <a:hlinkClick r:id="rId6"/>
            <a:extLst>
              <a:ext uri="{FF2B5EF4-FFF2-40B4-BE49-F238E27FC236}">
                <a16:creationId xmlns:a16="http://schemas.microsoft.com/office/drawing/2014/main" id="{68327F1E-5D02-C650-9C02-9AD7C7E27BA5}"/>
              </a:ext>
            </a:extLst>
          </p:cNvPr>
          <p:cNvSpPr/>
          <p:nvPr/>
        </p:nvSpPr>
        <p:spPr>
          <a:xfrm>
            <a:off x="7992256" y="6207626"/>
            <a:ext cx="761129" cy="356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</a:p>
        </p:txBody>
      </p:sp>
      <p:sp>
        <p:nvSpPr>
          <p:cNvPr id="10" name="Strzałka: w lewo 9">
            <a:extLst>
              <a:ext uri="{FF2B5EF4-FFF2-40B4-BE49-F238E27FC236}">
                <a16:creationId xmlns:a16="http://schemas.microsoft.com/office/drawing/2014/main" id="{674BAB15-A90B-341E-C251-AED6F6B93530}"/>
              </a:ext>
            </a:extLst>
          </p:cNvPr>
          <p:cNvSpPr/>
          <p:nvPr/>
        </p:nvSpPr>
        <p:spPr>
          <a:xfrm>
            <a:off x="10712299" y="6172200"/>
            <a:ext cx="1016037" cy="3920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/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18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18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14F88AC-B717-CB60-A8B8-DB0981F1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1" y="5695259"/>
                <a:ext cx="5133307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wal 19">
            <a:extLst>
              <a:ext uri="{FF2B5EF4-FFF2-40B4-BE49-F238E27FC236}">
                <a16:creationId xmlns:a16="http://schemas.microsoft.com/office/drawing/2014/main" id="{D7DAE6F7-22C1-95C7-7DB6-5A7E1D76A4F4}"/>
              </a:ext>
            </a:extLst>
          </p:cNvPr>
          <p:cNvSpPr/>
          <p:nvPr/>
        </p:nvSpPr>
        <p:spPr>
          <a:xfrm>
            <a:off x="3400489" y="5779661"/>
            <a:ext cx="230560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735357DB-4956-0611-6284-85186C62AE0D}"/>
              </a:ext>
            </a:extLst>
          </p:cNvPr>
          <p:cNvSpPr/>
          <p:nvPr/>
        </p:nvSpPr>
        <p:spPr>
          <a:xfrm>
            <a:off x="1828990" y="2941852"/>
            <a:ext cx="848959" cy="5109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66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WorkShop</a:t>
            </a:r>
            <a:r>
              <a:rPr lang="pl-PL" sz="2400" dirty="0">
                <a:solidFill>
                  <a:schemeClr val="bg1"/>
                </a:solidFill>
              </a:rPr>
              <a:t>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1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C4EEF0F-40B3-4BD0-1B7E-EF109DBF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31" y="1994025"/>
            <a:ext cx="7119747" cy="427590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649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4948CDF-9B0D-8B62-8C7F-1287786E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607" y="1982442"/>
            <a:ext cx="4448175" cy="371475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D56E825-0C00-5899-16D3-47F0605FD147}"/>
              </a:ext>
            </a:extLst>
          </p:cNvPr>
          <p:cNvSpPr txBox="1"/>
          <p:nvPr/>
        </p:nvSpPr>
        <p:spPr>
          <a:xfrm>
            <a:off x="993913" y="2915478"/>
            <a:ext cx="444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approximation function</a:t>
            </a:r>
          </a:p>
          <a:p>
            <a:r>
              <a:rPr lang="en-US" dirty="0"/>
              <a:t>h(x) = m *x + b</a:t>
            </a:r>
          </a:p>
          <a:p>
            <a:endParaRPr lang="pl-PL" dirty="0"/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A6BB7DEE-2B90-46D7-9AD1-E7E02A47857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9777113" y="2642616"/>
            <a:ext cx="54864" cy="2505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chemat blokowy: łącznik 4">
            <a:extLst>
              <a:ext uri="{FF2B5EF4-FFF2-40B4-BE49-F238E27FC236}">
                <a16:creationId xmlns:a16="http://schemas.microsoft.com/office/drawing/2014/main" id="{D36C4E24-B9D3-4CD8-D6F3-3C5DD6B04C24}"/>
              </a:ext>
            </a:extLst>
          </p:cNvPr>
          <p:cNvSpPr/>
          <p:nvPr/>
        </p:nvSpPr>
        <p:spPr>
          <a:xfrm>
            <a:off x="9777113" y="2596896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751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/>
              <p:nvPr/>
            </p:nvSpPr>
            <p:spPr>
              <a:xfrm>
                <a:off x="1368284" y="2069797"/>
                <a:ext cx="7425144" cy="7936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l-PL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8FC47DBC-CB41-AC76-8ADD-3795A1B0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84" y="2069797"/>
                <a:ext cx="7425144" cy="793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wal 5">
            <a:extLst>
              <a:ext uri="{FF2B5EF4-FFF2-40B4-BE49-F238E27FC236}">
                <a16:creationId xmlns:a16="http://schemas.microsoft.com/office/drawing/2014/main" id="{E6852B93-C12C-A948-0633-F8DB2B0E48C2}"/>
              </a:ext>
            </a:extLst>
          </p:cNvPr>
          <p:cNvSpPr/>
          <p:nvPr/>
        </p:nvSpPr>
        <p:spPr>
          <a:xfrm>
            <a:off x="5113622" y="2240784"/>
            <a:ext cx="448493" cy="64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BCD115E-8CBA-E1F5-193C-299BC778B0CF}"/>
              </a:ext>
            </a:extLst>
          </p:cNvPr>
          <p:cNvSpPr txBox="1"/>
          <p:nvPr/>
        </p:nvSpPr>
        <p:spPr>
          <a:xfrm>
            <a:off x="2032856" y="36078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and the </a:t>
            </a:r>
            <a:r>
              <a:rPr lang="pl-PL" dirty="0" err="1"/>
              <a:t>generalized</a:t>
            </a:r>
            <a:r>
              <a:rPr lang="pl-PL" dirty="0"/>
              <a:t> form of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expression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as </a:t>
            </a:r>
            <a:r>
              <a:rPr lang="pl-PL" dirty="0" err="1"/>
              <a:t>follows</a:t>
            </a:r>
            <a:r>
              <a:rPr lang="pl-PL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010CDA55-56F7-FB74-DF6A-CE2FCDA47294}"/>
                  </a:ext>
                </a:extLst>
              </p:cNvPr>
              <p:cNvSpPr txBox="1"/>
              <p:nvPr/>
            </p:nvSpPr>
            <p:spPr>
              <a:xfrm>
                <a:off x="1368284" y="4472624"/>
                <a:ext cx="7425144" cy="7936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2400" i="0">
                          <a:latin typeface="Cambria Math" panose="02040503050406030204" pitchFamily="18" charset="0"/>
                        </a:rPr>
                        <m:t>− µ</m:t>
                      </m:r>
                      <m:f>
                        <m:fPr>
                          <m:ctrlPr>
                            <a:rPr lang="pl-PL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pl-PL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010CDA55-56F7-FB74-DF6A-CE2FCDA47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84" y="4472624"/>
                <a:ext cx="7425144" cy="793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35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chemeClr val="bg1"/>
                </a:solidFill>
              </a:rPr>
              <a:t>Agenda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D76A70A-3EA2-96F7-5220-5AA4898E47F3}"/>
              </a:ext>
            </a:extLst>
          </p:cNvPr>
          <p:cNvSpPr txBox="1"/>
          <p:nvPr/>
        </p:nvSpPr>
        <p:spPr>
          <a:xfrm>
            <a:off x="699713" y="1822348"/>
            <a:ext cx="879680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pl-PL" sz="16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  </a:t>
            </a:r>
            <a:r>
              <a:rPr lang="pl-PL" sz="1400" dirty="0" err="1"/>
              <a:t>Artificial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Network:</a:t>
            </a:r>
          </a:p>
          <a:p>
            <a:pPr lvl="1"/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dirty="0"/>
              <a:t>properties of an artificial neuron</a:t>
            </a:r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l-PL" sz="1400" b="1" dirty="0" err="1">
                <a:solidFill>
                  <a:schemeClr val="accent1">
                    <a:lumMod val="75000"/>
                  </a:schemeClr>
                </a:solidFill>
              </a:rPr>
              <a:t>neural</a:t>
            </a:r>
            <a:r>
              <a:rPr lang="pl-PL" sz="1400" b="1" dirty="0">
                <a:solidFill>
                  <a:schemeClr val="accent1">
                    <a:lumMod val="75000"/>
                  </a:schemeClr>
                </a:solidFill>
              </a:rPr>
              <a:t> network </a:t>
            </a:r>
            <a:r>
              <a:rPr lang="pl-PL" sz="1400" b="1" dirty="0" err="1">
                <a:solidFill>
                  <a:schemeClr val="accent1">
                    <a:lumMod val="75000"/>
                  </a:schemeClr>
                </a:solidFill>
              </a:rPr>
              <a:t>architecture</a:t>
            </a:r>
            <a:endParaRPr lang="pl-PL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mathematical foundations </a:t>
            </a:r>
            <a:r>
              <a:rPr lang="en-US" sz="1400" dirty="0"/>
              <a:t>of the functioning of artificial neural networks</a:t>
            </a:r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dirty="0"/>
              <a:t>the process of learning and validating neural network models</a:t>
            </a:r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dirty="0"/>
              <a:t>hyperparameters of the neural network learning process</a:t>
            </a:r>
            <a:endParaRPr lang="pl-PL" sz="1400" dirty="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dirty="0"/>
              <a:t>the process of preparing data for learning and calibrating a neural network model</a:t>
            </a:r>
            <a:endParaRPr lang="pl-PL" sz="1400" dirty="0"/>
          </a:p>
          <a:p>
            <a:pPr lvl="1"/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Workshop:</a:t>
            </a:r>
          </a:p>
          <a:p>
            <a:pPr lvl="1"/>
            <a:endParaRPr lang="pl-PL" sz="1400" dirty="0"/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400" dirty="0"/>
              <a:t>Go </a:t>
            </a:r>
            <a:r>
              <a:rPr lang="pl-PL" sz="1400" dirty="0" err="1"/>
              <a:t>language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</a:t>
            </a:r>
          </a:p>
          <a:p>
            <a:pPr marL="1543050" lvl="3" indent="-171450">
              <a:buFont typeface="Wingdings" panose="05000000000000000000" pitchFamily="2" charset="2"/>
              <a:buChar char="§"/>
            </a:pPr>
            <a:r>
              <a:rPr lang="pl-PL" sz="1400" b="1" dirty="0" err="1">
                <a:solidFill>
                  <a:schemeClr val="accent1">
                    <a:lumMod val="75000"/>
                  </a:schemeClr>
                </a:solidFill>
              </a:rPr>
              <a:t>Colab</a:t>
            </a:r>
            <a:r>
              <a:rPr lang="pl-PL" sz="1400" dirty="0"/>
              <a:t> </a:t>
            </a:r>
            <a:r>
              <a:rPr lang="pl-PL" sz="1400" dirty="0" err="1"/>
              <a:t>notebook’s</a:t>
            </a:r>
            <a:r>
              <a:rPr lang="pl-PL" sz="1400" dirty="0"/>
              <a:t>  (with </a:t>
            </a:r>
            <a:r>
              <a:rPr lang="pl-PL" sz="1400" b="1" dirty="0" err="1">
                <a:solidFill>
                  <a:schemeClr val="accent1">
                    <a:lumMod val="75000"/>
                  </a:schemeClr>
                </a:solidFill>
              </a:rPr>
              <a:t>Python</a:t>
            </a:r>
            <a:r>
              <a:rPr lang="pl-PL" sz="1400" dirty="0"/>
              <a:t> </a:t>
            </a:r>
            <a:r>
              <a:rPr lang="pl-PL" sz="1400" dirty="0" err="1"/>
              <a:t>language</a:t>
            </a:r>
            <a:r>
              <a:rPr lang="pl-PL" sz="1400" dirty="0"/>
              <a:t>)</a:t>
            </a:r>
          </a:p>
          <a:p>
            <a:pPr marL="1657350" lvl="3" indent="-285750">
              <a:buFontTx/>
              <a:buChar char="-"/>
            </a:pPr>
            <a:endParaRPr lang="pl-PL" sz="1400" dirty="0"/>
          </a:p>
          <a:p>
            <a:pPr marL="1657350" lvl="3" indent="-285750">
              <a:buFontTx/>
              <a:buChar char="-"/>
            </a:pPr>
            <a:endParaRPr lang="pl-PL" sz="1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E4652F3-0062-F5D9-30D8-EFC45254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64" y="4261133"/>
            <a:ext cx="4468311" cy="2348829"/>
          </a:xfrm>
          <a:prstGeom prst="rect">
            <a:avLst/>
          </a:prstGeom>
          <a:effectLst>
            <a:glow rad="9779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458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2DCC312-A223-7A26-1954-9C27E833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53" y="1246022"/>
            <a:ext cx="3957511" cy="1117632"/>
          </a:xfrm>
          <a:prstGeom prst="rect">
            <a:avLst/>
          </a:prstGeom>
          <a:ln cmpd="tri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 prstMaterial="dkEdge"/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7697B7E-E8B6-475C-AAA7-801A5758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652" y="1130809"/>
            <a:ext cx="4178891" cy="22067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5E34B5B-AA1B-799A-A774-52628596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1" y="3186372"/>
            <a:ext cx="4699935" cy="209293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A6875B9-6C4C-A4F7-9E38-AB217176D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097" y="3286490"/>
            <a:ext cx="3563804" cy="1992821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5D8B54A-B711-0A57-1ADF-41E78CA18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220" y="5147856"/>
            <a:ext cx="2957877" cy="14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67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B9751C4-C338-3E27-021D-9648C213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1324949"/>
            <a:ext cx="7752521" cy="5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3" name="Gradient">
            <a:hlinkClick r:id="" action="ppaction://media"/>
            <a:extLst>
              <a:ext uri="{FF2B5EF4-FFF2-40B4-BE49-F238E27FC236}">
                <a16:creationId xmlns:a16="http://schemas.microsoft.com/office/drawing/2014/main" id="{FB189E3C-8D8D-BCC4-7C3C-C4666686C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6587" y="1152396"/>
            <a:ext cx="6813203" cy="52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9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10" name="Obraz 9" descr="Obraz zawierający wykres">
            <a:extLst>
              <a:ext uri="{FF2B5EF4-FFF2-40B4-BE49-F238E27FC236}">
                <a16:creationId xmlns:a16="http://schemas.microsoft.com/office/drawing/2014/main" id="{6415A853-C688-70F7-8C47-DF3DEAB5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9275" y="1290181"/>
            <a:ext cx="8553450" cy="528989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3C57D6F-A0CD-613A-069C-6C659E593135}"/>
              </a:ext>
            </a:extLst>
          </p:cNvPr>
          <p:cNvSpPr txBox="1"/>
          <p:nvPr/>
        </p:nvSpPr>
        <p:spPr>
          <a:xfrm>
            <a:off x="1819275" y="6580075"/>
            <a:ext cx="8553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://stackoverflow.com/questions/39340429/what-is-the-meanning-of-iterations-of-neural-network-gradient-descent-steps-epo/39341169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14989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0CB7D01-75D7-3E78-A07D-B17ADBB8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4" y="1995383"/>
            <a:ext cx="10614624" cy="4614580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20288D0C-7E16-B5AA-4A89-2AB2277EF1E4}"/>
              </a:ext>
            </a:extLst>
          </p:cNvPr>
          <p:cNvSpPr/>
          <p:nvPr/>
        </p:nvSpPr>
        <p:spPr>
          <a:xfrm>
            <a:off x="2505205" y="4644025"/>
            <a:ext cx="225469" cy="316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150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568D6A5-6BD4-0FE1-9CA4-A5431C8E6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3" y="1645443"/>
            <a:ext cx="9012025" cy="496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46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Neural network">
            <a:hlinkClick r:id="" action="ppaction://media"/>
            <a:extLst>
              <a:ext uri="{FF2B5EF4-FFF2-40B4-BE49-F238E27FC236}">
                <a16:creationId xmlns:a16="http://schemas.microsoft.com/office/drawing/2014/main" id="{8C0B4E99-A88F-B69A-4387-0A0752F61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713" y="1782174"/>
            <a:ext cx="7776087" cy="4374049"/>
          </a:xfrm>
          <a:prstGeom prst="rect">
            <a:avLst/>
          </a:prstGeom>
        </p:spPr>
      </p:pic>
      <p:sp>
        <p:nvSpPr>
          <p:cNvPr id="3" name="Strzałka: w dół 2">
            <a:extLst>
              <a:ext uri="{FF2B5EF4-FFF2-40B4-BE49-F238E27FC236}">
                <a16:creationId xmlns:a16="http://schemas.microsoft.com/office/drawing/2014/main" id="{46035048-497F-8313-988C-F54B019CDB5E}"/>
              </a:ext>
            </a:extLst>
          </p:cNvPr>
          <p:cNvSpPr/>
          <p:nvPr/>
        </p:nvSpPr>
        <p:spPr>
          <a:xfrm>
            <a:off x="10168128" y="3153492"/>
            <a:ext cx="210312" cy="1389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hlinkClick r:id="rId5"/>
            <a:extLst>
              <a:ext uri="{FF2B5EF4-FFF2-40B4-BE49-F238E27FC236}">
                <a16:creationId xmlns:a16="http://schemas.microsoft.com/office/drawing/2014/main" id="{A5B239DB-3E6B-8E8E-7A06-783039458449}"/>
              </a:ext>
            </a:extLst>
          </p:cNvPr>
          <p:cNvSpPr/>
          <p:nvPr/>
        </p:nvSpPr>
        <p:spPr>
          <a:xfrm>
            <a:off x="9976104" y="4681728"/>
            <a:ext cx="612648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err="1"/>
              <a:t>play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2502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WorkShop</a:t>
            </a:r>
            <a:r>
              <a:rPr lang="pl-PL" sz="2400" dirty="0">
                <a:solidFill>
                  <a:schemeClr val="bg1"/>
                </a:solidFill>
              </a:rPr>
              <a:t>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2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D5F2882-D133-1EF1-3272-3FF7DA32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65" y="1970389"/>
            <a:ext cx="8256270" cy="4453651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5253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WorkShop</a:t>
            </a:r>
            <a:r>
              <a:rPr lang="pl-PL" sz="2400" dirty="0">
                <a:solidFill>
                  <a:schemeClr val="bg1"/>
                </a:solidFill>
              </a:rPr>
              <a:t>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3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70077D-7ABE-AE91-CB2D-CF2517F1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12" y="1980206"/>
            <a:ext cx="8482774" cy="4756064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345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WorkShop</a:t>
            </a:r>
            <a:r>
              <a:rPr lang="pl-PL" sz="2400" dirty="0">
                <a:solidFill>
                  <a:schemeClr val="bg1"/>
                </a:solidFill>
              </a:rPr>
              <a:t>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4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E1822CF-BE6A-6D1F-EAEE-B729894D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91" y="1747860"/>
            <a:ext cx="8885099" cy="48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Agenda for </a:t>
            </a:r>
            <a:r>
              <a:rPr lang="pl-PL" sz="2400" b="1" dirty="0" err="1">
                <a:solidFill>
                  <a:srgbClr val="FFFFFF"/>
                </a:solidFill>
              </a:rPr>
              <a:t>future</a:t>
            </a:r>
            <a:r>
              <a:rPr lang="pl-PL" sz="2400" b="1" dirty="0">
                <a:solidFill>
                  <a:srgbClr val="FFFFFF"/>
                </a:solidFill>
              </a:rPr>
              <a:t> </a:t>
            </a:r>
            <a:r>
              <a:rPr lang="pl-PL" sz="2400" b="1" dirty="0" err="1">
                <a:solidFill>
                  <a:srgbClr val="FFFFFF"/>
                </a:solidFill>
              </a:rPr>
              <a:t>workshops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810883" y="1992596"/>
            <a:ext cx="9674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600" dirty="0"/>
          </a:p>
          <a:p>
            <a:pPr marL="342900" indent="-342900">
              <a:buAutoNum type="arabicPeriod"/>
            </a:pPr>
            <a:r>
              <a:rPr lang="pl-PL" sz="1400" dirty="0"/>
              <a:t>A</a:t>
            </a:r>
            <a:r>
              <a:rPr lang="en-US" sz="1400" dirty="0" err="1"/>
              <a:t>rtificial</a:t>
            </a:r>
            <a:r>
              <a:rPr lang="en-US" sz="1400" dirty="0"/>
              <a:t> intelligence</a:t>
            </a:r>
            <a:r>
              <a:rPr lang="pl-PL" sz="1400" dirty="0"/>
              <a:t> </a:t>
            </a:r>
            <a:r>
              <a:rPr lang="pl-PL" sz="1400" dirty="0" err="1"/>
              <a:t>continuation</a:t>
            </a:r>
            <a:r>
              <a:rPr lang="pl-PL" sz="1400" dirty="0"/>
              <a:t> </a:t>
            </a:r>
            <a:r>
              <a:rPr lang="en-US" sz="1400" dirty="0"/>
              <a:t>:</a:t>
            </a:r>
            <a:endParaRPr lang="pl-PL" sz="1400" dirty="0"/>
          </a:p>
          <a:p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Recurential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 - </a:t>
            </a:r>
            <a:r>
              <a:rPr lang="pl-PL" sz="1400" dirty="0" err="1"/>
              <a:t>implementation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Convoultional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 - </a:t>
            </a:r>
            <a:r>
              <a:rPr lang="pl-PL" sz="1400" dirty="0" err="1"/>
              <a:t>implementation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/>
              <a:t>Transfer learning - - </a:t>
            </a:r>
            <a:r>
              <a:rPr lang="pl-PL" sz="1400" dirty="0" err="1"/>
              <a:t>implementation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/>
              <a:t>Architecture of </a:t>
            </a:r>
            <a:r>
              <a:rPr lang="pl-PL" sz="1400" dirty="0" err="1"/>
              <a:t>composed</a:t>
            </a:r>
            <a:r>
              <a:rPr lang="pl-PL" sz="1400" dirty="0"/>
              <a:t> </a:t>
            </a:r>
            <a:r>
              <a:rPr lang="pl-PL" sz="1400" dirty="0" err="1"/>
              <a:t>Neural</a:t>
            </a:r>
            <a:r>
              <a:rPr lang="pl-PL" sz="1400" dirty="0"/>
              <a:t> Network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OpenAI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 err="1"/>
              <a:t>Azure</a:t>
            </a:r>
            <a:r>
              <a:rPr lang="pl-PL" sz="1400" dirty="0"/>
              <a:t> </a:t>
            </a:r>
            <a:r>
              <a:rPr lang="pl-PL" sz="1400" dirty="0" err="1"/>
              <a:t>cognitive</a:t>
            </a:r>
            <a:r>
              <a:rPr lang="pl-PL" sz="1400" dirty="0"/>
              <a:t> services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dirty="0"/>
              <a:t>Microsoft 365 </a:t>
            </a:r>
            <a:r>
              <a:rPr lang="pl-PL" sz="1400" dirty="0" err="1"/>
              <a:t>Copilot</a:t>
            </a: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pl-PL" sz="14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pl-PL" sz="1400" b="1" dirty="0" err="1">
                <a:solidFill>
                  <a:schemeClr val="accent1">
                    <a:lumMod val="50000"/>
                  </a:schemeClr>
                </a:solidFill>
              </a:rPr>
              <a:t>customization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 of existing </a:t>
            </a:r>
            <a:r>
              <a:rPr lang="pl-PL" sz="1400" b="1" dirty="0" err="1">
                <a:solidFill>
                  <a:schemeClr val="accent1">
                    <a:lumMod val="50000"/>
                  </a:schemeClr>
                </a:solidFill>
              </a:rPr>
              <a:t>neural</a:t>
            </a:r>
            <a:r>
              <a:rPr lang="pl-PL" sz="1400" b="1" dirty="0">
                <a:solidFill>
                  <a:schemeClr val="accent1">
                    <a:lumMod val="50000"/>
                  </a:schemeClr>
                </a:solidFill>
              </a:rPr>
              <a:t> network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models</a:t>
            </a:r>
            <a:r>
              <a:rPr lang="pl-PL" sz="1400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building solutions with injected intelligence</a:t>
            </a:r>
            <a:r>
              <a:rPr lang="pl-PL" sz="14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49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>
                <a:solidFill>
                  <a:schemeClr val="bg1"/>
                </a:solidFill>
              </a:rPr>
              <a:t>WS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4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5BBED4-B7E0-CC1A-1229-3292F355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83" y="1655276"/>
            <a:ext cx="7455096" cy="4851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81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WorkShop</a:t>
            </a:r>
            <a:r>
              <a:rPr lang="pl-PL" sz="2400" dirty="0">
                <a:solidFill>
                  <a:schemeClr val="bg1"/>
                </a:solidFill>
              </a:rPr>
              <a:t> - </a:t>
            </a:r>
            <a:r>
              <a:rPr lang="pl-PL" sz="2400" dirty="0" err="1">
                <a:solidFill>
                  <a:schemeClr val="bg1"/>
                </a:solidFill>
              </a:rPr>
              <a:t>case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number</a:t>
            </a:r>
            <a:r>
              <a:rPr lang="pl-PL" sz="2400" dirty="0">
                <a:solidFill>
                  <a:schemeClr val="bg1"/>
                </a:solidFill>
              </a:rPr>
              <a:t>  5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007B280C-9696-E549-272F-A2AEB17B0831}"/>
              </a:ext>
            </a:extLst>
          </p:cNvPr>
          <p:cNvSpPr/>
          <p:nvPr/>
        </p:nvSpPr>
        <p:spPr>
          <a:xfrm>
            <a:off x="9722249" y="5148312"/>
            <a:ext cx="109728" cy="914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62BE61F-1531-F944-FBE6-2A2464F4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7" y="1870045"/>
            <a:ext cx="6170867" cy="3380994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0D191EC-B736-B031-A73F-828FE94E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68" y="3172968"/>
            <a:ext cx="6317630" cy="3572065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00763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DDB7902-3D16-4BC4-3AA5-9D022FCD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26" y="1822348"/>
            <a:ext cx="8892540" cy="4513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29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BFC5520-76B9-34DE-BC11-851ED5D5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04" y="1912632"/>
            <a:ext cx="6647414" cy="46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1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41425E7-E71A-2DF4-B5BB-F47C6DA1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78" y="2679192"/>
            <a:ext cx="7994643" cy="28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B3C3F67-215D-0A9D-9D53-3200E04AF108}"/>
              </a:ext>
            </a:extLst>
          </p:cNvPr>
          <p:cNvSpPr txBox="1"/>
          <p:nvPr/>
        </p:nvSpPr>
        <p:spPr>
          <a:xfrm>
            <a:off x="699713" y="2518393"/>
            <a:ext cx="109745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There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are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many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other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types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of networks (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about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50),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such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networks,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the most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layers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include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200" dirty="0"/>
              <a:t>the </a:t>
            </a:r>
            <a:r>
              <a:rPr lang="pl-PL" sz="1200" dirty="0" err="1"/>
              <a:t>number</a:t>
            </a:r>
            <a:r>
              <a:rPr lang="pl-PL" sz="1200" dirty="0"/>
              <a:t> of </a:t>
            </a:r>
            <a:r>
              <a:rPr lang="pl-PL" sz="1200" b="1" dirty="0" err="1"/>
              <a:t>filters</a:t>
            </a:r>
            <a:r>
              <a:rPr lang="pl-PL" sz="1200" dirty="0"/>
              <a:t> </a:t>
            </a:r>
            <a:r>
              <a:rPr lang="pl-PL" sz="1200" dirty="0" err="1"/>
              <a:t>that</a:t>
            </a:r>
            <a:r>
              <a:rPr lang="pl-PL" sz="1200" dirty="0"/>
              <a:t> </a:t>
            </a:r>
            <a:r>
              <a:rPr lang="pl-PL" sz="1200" dirty="0" err="1"/>
              <a:t>will</a:t>
            </a:r>
            <a:r>
              <a:rPr lang="pl-PL" sz="1200" dirty="0"/>
              <a:t> </a:t>
            </a:r>
            <a:r>
              <a:rPr lang="pl-PL" sz="1200" dirty="0" err="1"/>
              <a:t>extract</a:t>
            </a:r>
            <a:r>
              <a:rPr lang="pl-PL" sz="1200" dirty="0"/>
              <a:t> the </a:t>
            </a:r>
            <a:r>
              <a:rPr lang="pl-PL" sz="1200" dirty="0" err="1"/>
              <a:t>features</a:t>
            </a:r>
            <a:r>
              <a:rPr lang="pl-PL" sz="1200" dirty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200" b="1" dirty="0"/>
              <a:t>the </a:t>
            </a:r>
            <a:r>
              <a:rPr lang="pl-PL" sz="1200" b="1" dirty="0" err="1"/>
              <a:t>size</a:t>
            </a:r>
            <a:r>
              <a:rPr lang="pl-PL" sz="1200" b="1" dirty="0"/>
              <a:t> of the </a:t>
            </a:r>
            <a:r>
              <a:rPr lang="pl-PL" sz="1200" b="1" dirty="0" err="1"/>
              <a:t>kernel</a:t>
            </a:r>
            <a:r>
              <a:rPr lang="pl-PL" sz="1200" b="1" dirty="0"/>
              <a:t> </a:t>
            </a:r>
            <a:r>
              <a:rPr lang="pl-PL" sz="1200" dirty="0"/>
              <a:t>(the </a:t>
            </a:r>
            <a:r>
              <a:rPr lang="pl-PL" sz="1200" dirty="0" err="1"/>
              <a:t>size</a:t>
            </a:r>
            <a:r>
              <a:rPr lang="pl-PL" sz="1200" dirty="0"/>
              <a:t> of the </a:t>
            </a:r>
            <a:r>
              <a:rPr lang="pl-PL" sz="1200" dirty="0" err="1"/>
              <a:t>convolution</a:t>
            </a:r>
            <a:r>
              <a:rPr lang="pl-PL" sz="1200" dirty="0"/>
              <a:t> </a:t>
            </a:r>
            <a:r>
              <a:rPr lang="pl-PL" sz="1200" dirty="0" err="1"/>
              <a:t>window</a:t>
            </a:r>
            <a:r>
              <a:rPr lang="pl-PL" sz="1200" dirty="0"/>
              <a:t>, </a:t>
            </a:r>
            <a:r>
              <a:rPr lang="pl-PL" sz="1200" dirty="0" err="1"/>
              <a:t>usually</a:t>
            </a:r>
            <a:r>
              <a:rPr lang="pl-PL" sz="1200" dirty="0"/>
              <a:t> 3x3 </a:t>
            </a:r>
            <a:r>
              <a:rPr lang="pl-PL" sz="1200" dirty="0" err="1"/>
              <a:t>or</a:t>
            </a:r>
            <a:r>
              <a:rPr lang="pl-PL" sz="1200" dirty="0"/>
              <a:t> 5x5)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200" dirty="0"/>
              <a:t>the </a:t>
            </a:r>
            <a:r>
              <a:rPr lang="pl-PL" sz="1200" dirty="0" err="1"/>
              <a:t>activation</a:t>
            </a:r>
            <a:r>
              <a:rPr lang="pl-PL" sz="1200" dirty="0"/>
              <a:t> </a:t>
            </a:r>
            <a:r>
              <a:rPr lang="pl-PL" sz="1200" dirty="0" err="1"/>
              <a:t>function</a:t>
            </a:r>
            <a:r>
              <a:rPr lang="pl-PL" sz="1200" dirty="0"/>
              <a:t> (the most </a:t>
            </a:r>
            <a:r>
              <a:rPr lang="pl-PL" sz="1200" dirty="0" err="1"/>
              <a:t>commonly</a:t>
            </a:r>
            <a:r>
              <a:rPr lang="pl-PL" sz="1200" dirty="0"/>
              <a:t> </a:t>
            </a:r>
            <a:r>
              <a:rPr lang="pl-PL" sz="1200" dirty="0" err="1"/>
              <a:t>used</a:t>
            </a:r>
            <a:r>
              <a:rPr lang="pl-PL" sz="1200" dirty="0"/>
              <a:t> </a:t>
            </a:r>
            <a:r>
              <a:rPr lang="pl-PL" sz="1200" dirty="0" err="1"/>
              <a:t>relu</a:t>
            </a:r>
            <a:r>
              <a:rPr lang="pl-PL" sz="1200" dirty="0"/>
              <a:t> </a:t>
            </a:r>
            <a:r>
              <a:rPr lang="pl-PL" sz="1200" dirty="0" err="1"/>
              <a:t>function</a:t>
            </a:r>
            <a:r>
              <a:rPr lang="pl-PL" sz="1200" dirty="0"/>
              <a:t>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sz="12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MaxPooling2D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pl-PL" sz="1200" dirty="0" err="1"/>
              <a:t>is</a:t>
            </a:r>
            <a:r>
              <a:rPr lang="pl-PL" sz="1200" dirty="0"/>
              <a:t> a </a:t>
            </a:r>
            <a:r>
              <a:rPr lang="pl-PL" sz="1200" dirty="0" err="1"/>
              <a:t>scaling</a:t>
            </a:r>
            <a:r>
              <a:rPr lang="pl-PL" sz="1200" dirty="0"/>
              <a:t> </a:t>
            </a:r>
            <a:r>
              <a:rPr lang="pl-PL" sz="1200" dirty="0" err="1"/>
              <a:t>operation</a:t>
            </a:r>
            <a:r>
              <a:rPr lang="pl-PL" sz="1200" dirty="0"/>
              <a:t>. In </a:t>
            </a:r>
            <a:r>
              <a:rPr lang="pl-PL" sz="1200" dirty="0" err="1"/>
              <a:t>simple</a:t>
            </a:r>
            <a:r>
              <a:rPr lang="pl-PL" sz="1200" dirty="0"/>
              <a:t> </a:t>
            </a:r>
            <a:r>
              <a:rPr lang="pl-PL" sz="1200" dirty="0" err="1"/>
              <a:t>terms</a:t>
            </a:r>
            <a:r>
              <a:rPr lang="pl-PL" sz="1200" dirty="0"/>
              <a:t>, </a:t>
            </a:r>
            <a:r>
              <a:rPr lang="pl-PL" sz="1200" dirty="0" err="1"/>
              <a:t>it</a:t>
            </a:r>
            <a:r>
              <a:rPr lang="pl-PL" sz="1200" dirty="0"/>
              <a:t> </a:t>
            </a:r>
            <a:r>
              <a:rPr lang="pl-PL" sz="1200" dirty="0" err="1"/>
              <a:t>consists</a:t>
            </a:r>
            <a:r>
              <a:rPr lang="pl-PL" sz="1200" dirty="0"/>
              <a:t> in </a:t>
            </a:r>
            <a:r>
              <a:rPr lang="pl-PL" sz="1200" dirty="0" err="1"/>
              <a:t>reducing</a:t>
            </a:r>
            <a:r>
              <a:rPr lang="pl-PL" sz="1200" dirty="0"/>
              <a:t> </a:t>
            </a:r>
            <a:r>
              <a:rPr lang="pl-PL" sz="1200" dirty="0" err="1"/>
              <a:t>dimensionality</a:t>
            </a:r>
            <a:r>
              <a:rPr lang="pl-PL" sz="1200" dirty="0"/>
              <a:t> by </a:t>
            </a:r>
            <a:r>
              <a:rPr lang="pl-PL" sz="1200" dirty="0" err="1"/>
              <a:t>passing</a:t>
            </a:r>
            <a:r>
              <a:rPr lang="pl-PL" sz="1200" dirty="0"/>
              <a:t> </a:t>
            </a:r>
            <a:r>
              <a:rPr lang="pl-PL" sz="1200" dirty="0" err="1"/>
              <a:t>through</a:t>
            </a:r>
            <a:r>
              <a:rPr lang="pl-PL" sz="1200" dirty="0"/>
              <a:t> the image with </a:t>
            </a:r>
            <a:r>
              <a:rPr lang="pl-PL" sz="1200" dirty="0" err="1"/>
              <a:t>extraction</a:t>
            </a:r>
            <a:r>
              <a:rPr lang="pl-PL" sz="1200" dirty="0"/>
              <a:t> </a:t>
            </a:r>
            <a:r>
              <a:rPr lang="pl-PL" sz="1200" dirty="0" err="1"/>
              <a:t>windows</a:t>
            </a:r>
            <a:r>
              <a:rPr lang="pl-PL" sz="1200" dirty="0"/>
              <a:t> </a:t>
            </a:r>
            <a:r>
              <a:rPr lang="pl-PL" sz="1200" dirty="0" err="1"/>
              <a:t>that</a:t>
            </a:r>
            <a:r>
              <a:rPr lang="pl-PL" sz="1200" dirty="0"/>
              <a:t> return the maximum </a:t>
            </a:r>
            <a:r>
              <a:rPr lang="pl-PL" sz="1200" dirty="0" err="1"/>
              <a:t>observed</a:t>
            </a:r>
            <a:r>
              <a:rPr lang="pl-PL" sz="1200" dirty="0"/>
              <a:t> </a:t>
            </a:r>
            <a:r>
              <a:rPr lang="pl-PL" sz="1200" dirty="0" err="1"/>
              <a:t>value</a:t>
            </a:r>
            <a:r>
              <a:rPr lang="pl-PL" sz="1200" dirty="0"/>
              <a:t> in a </a:t>
            </a:r>
            <a:r>
              <a:rPr lang="pl-PL" sz="1200" dirty="0" err="1"/>
              <a:t>given</a:t>
            </a:r>
            <a:r>
              <a:rPr lang="pl-PL" sz="1200" dirty="0"/>
              <a:t> </a:t>
            </a:r>
            <a:r>
              <a:rPr lang="pl-PL" sz="1200" dirty="0" err="1"/>
              <a:t>window</a:t>
            </a:r>
            <a:r>
              <a:rPr lang="pl-PL" sz="1200" dirty="0"/>
              <a:t> (</a:t>
            </a:r>
            <a:r>
              <a:rPr lang="pl-PL" sz="1200" dirty="0" err="1"/>
              <a:t>usually</a:t>
            </a:r>
            <a:r>
              <a:rPr lang="pl-PL" sz="1200" dirty="0"/>
              <a:t> a 2x2 </a:t>
            </a:r>
            <a:r>
              <a:rPr lang="pl-PL" sz="1200" dirty="0" err="1"/>
              <a:t>window</a:t>
            </a:r>
            <a:r>
              <a:rPr lang="pl-PL" sz="1200" dirty="0"/>
              <a:t> </a:t>
            </a:r>
            <a:r>
              <a:rPr lang="pl-PL" sz="1200" dirty="0" err="1"/>
              <a:t>size</a:t>
            </a:r>
            <a:r>
              <a:rPr lang="pl-PL" sz="1200" dirty="0"/>
              <a:t>, with a </a:t>
            </a:r>
            <a:r>
              <a:rPr lang="pl-PL" sz="1200" dirty="0" err="1"/>
              <a:t>shift</a:t>
            </a:r>
            <a:r>
              <a:rPr lang="pl-PL" sz="1200" dirty="0"/>
              <a:t> step of 2), </a:t>
            </a:r>
            <a:r>
              <a:rPr lang="pl-PL" sz="1200" dirty="0" err="1"/>
              <a:t>thus</a:t>
            </a:r>
            <a:r>
              <a:rPr lang="pl-PL" sz="1200" dirty="0"/>
              <a:t> </a:t>
            </a:r>
            <a:r>
              <a:rPr lang="pl-PL" sz="1200" dirty="0" err="1"/>
              <a:t>helping</a:t>
            </a:r>
            <a:r>
              <a:rPr lang="pl-PL" sz="1200" dirty="0"/>
              <a:t> to </a:t>
            </a:r>
            <a:r>
              <a:rPr lang="pl-PL" sz="1200" dirty="0" err="1"/>
              <a:t>reduce</a:t>
            </a:r>
            <a:r>
              <a:rPr lang="pl-PL" sz="1200" dirty="0"/>
              <a:t> the </a:t>
            </a:r>
            <a:r>
              <a:rPr lang="pl-PL" sz="1200" dirty="0" err="1"/>
              <a:t>size</a:t>
            </a:r>
            <a:r>
              <a:rPr lang="pl-PL" sz="1200" dirty="0"/>
              <a:t> of the </a:t>
            </a:r>
            <a:r>
              <a:rPr lang="pl-PL" sz="1200" dirty="0" err="1"/>
              <a:t>input</a:t>
            </a:r>
            <a:r>
              <a:rPr lang="pl-PL" sz="1200" dirty="0"/>
              <a:t> data to the </a:t>
            </a:r>
            <a:r>
              <a:rPr lang="pl-PL" sz="1200" dirty="0" err="1"/>
              <a:t>next</a:t>
            </a:r>
            <a:r>
              <a:rPr lang="pl-PL" sz="1200" dirty="0"/>
              <a:t> </a:t>
            </a:r>
            <a:r>
              <a:rPr lang="pl-PL" sz="1200" dirty="0" err="1"/>
              <a:t>layer</a:t>
            </a:r>
            <a:r>
              <a:rPr lang="pl-PL" sz="1200" dirty="0"/>
              <a:t> by half, </a:t>
            </a:r>
            <a:r>
              <a:rPr lang="pl-PL" sz="1200" dirty="0" err="1"/>
              <a:t>which</a:t>
            </a:r>
            <a:r>
              <a:rPr lang="pl-PL" sz="1200" dirty="0"/>
              <a:t> </a:t>
            </a:r>
            <a:r>
              <a:rPr lang="pl-PL" sz="1200" dirty="0" err="1"/>
              <a:t>significantly</a:t>
            </a:r>
            <a:r>
              <a:rPr lang="pl-PL" sz="1200" dirty="0"/>
              <a:t> </a:t>
            </a:r>
            <a:r>
              <a:rPr lang="pl-PL" sz="1200" dirty="0" err="1"/>
              <a:t>speeds</a:t>
            </a:r>
            <a:r>
              <a:rPr lang="pl-PL" sz="1200" dirty="0"/>
              <a:t> </a:t>
            </a:r>
            <a:r>
              <a:rPr lang="pl-PL" sz="1200" dirty="0" err="1"/>
              <a:t>up</a:t>
            </a:r>
            <a:r>
              <a:rPr lang="pl-PL" sz="1200" dirty="0"/>
              <a:t> the </a:t>
            </a:r>
            <a:r>
              <a:rPr lang="pl-PL" sz="1200" dirty="0" err="1"/>
              <a:t>process</a:t>
            </a:r>
            <a:r>
              <a:rPr lang="pl-PL" sz="1200" dirty="0"/>
              <a:t> learning.</a:t>
            </a:r>
          </a:p>
          <a:p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Flatten</a:t>
            </a:r>
            <a:r>
              <a:rPr lang="pl-PL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l-PL" sz="1200" b="1" dirty="0" err="1">
                <a:solidFill>
                  <a:schemeClr val="accent1">
                    <a:lumMod val="50000"/>
                  </a:schemeClr>
                </a:solidFill>
              </a:rPr>
              <a:t>layer</a:t>
            </a:r>
            <a:r>
              <a:rPr lang="pl-PL" sz="1200" dirty="0"/>
              <a:t> - </a:t>
            </a:r>
            <a:r>
              <a:rPr lang="pl-PL" sz="1200" dirty="0" err="1"/>
              <a:t>flattens</a:t>
            </a:r>
            <a:r>
              <a:rPr lang="pl-PL" sz="1200" dirty="0"/>
              <a:t>  data in order to </a:t>
            </a:r>
            <a:r>
              <a:rPr lang="pl-PL" sz="1200" dirty="0" err="1"/>
              <a:t>combine</a:t>
            </a:r>
            <a:r>
              <a:rPr lang="pl-PL" sz="1200" dirty="0"/>
              <a:t> </a:t>
            </a:r>
            <a:r>
              <a:rPr lang="pl-PL" sz="1200" dirty="0" err="1"/>
              <a:t>them</a:t>
            </a:r>
            <a:r>
              <a:rPr lang="pl-PL" sz="1200" dirty="0"/>
              <a:t> with </a:t>
            </a:r>
            <a:r>
              <a:rPr lang="pl-PL" sz="1200" dirty="0" err="1"/>
              <a:t>dense</a:t>
            </a:r>
            <a:r>
              <a:rPr lang="pl-PL" sz="1200" dirty="0"/>
              <a:t> </a:t>
            </a:r>
            <a:r>
              <a:rPr lang="pl-PL" sz="1200" dirty="0" err="1"/>
              <a:t>layers</a:t>
            </a:r>
            <a:r>
              <a:rPr lang="pl-PL" sz="1200" dirty="0"/>
              <a:t> </a:t>
            </a:r>
            <a:r>
              <a:rPr lang="pl-PL" sz="1200" dirty="0" err="1"/>
              <a:t>at</a:t>
            </a:r>
            <a:r>
              <a:rPr lang="pl-PL" sz="1200" dirty="0"/>
              <a:t> the end of </a:t>
            </a:r>
            <a:r>
              <a:rPr lang="pl-PL" sz="1200" dirty="0" err="1"/>
              <a:t>building</a:t>
            </a:r>
            <a:r>
              <a:rPr lang="pl-PL" sz="1200" dirty="0"/>
              <a:t> the model. The </a:t>
            </a:r>
            <a:r>
              <a:rPr lang="pl-PL" sz="1200" dirty="0" err="1"/>
              <a:t>last</a:t>
            </a:r>
            <a:r>
              <a:rPr lang="pl-PL" sz="1200" dirty="0"/>
              <a:t> </a:t>
            </a:r>
            <a:r>
              <a:rPr lang="pl-PL" sz="1200" dirty="0" err="1"/>
              <a:t>activation</a:t>
            </a:r>
            <a:r>
              <a:rPr lang="pl-PL" sz="1200" dirty="0"/>
              <a:t> </a:t>
            </a:r>
            <a:r>
              <a:rPr lang="pl-PL" sz="1200" dirty="0" err="1"/>
              <a:t>function</a:t>
            </a:r>
            <a:r>
              <a:rPr lang="pl-PL" sz="1200" dirty="0"/>
              <a:t> </a:t>
            </a:r>
            <a:r>
              <a:rPr lang="pl-PL" sz="1200" dirty="0" err="1"/>
              <a:t>will</a:t>
            </a:r>
            <a:r>
              <a:rPr lang="pl-PL" sz="1200" dirty="0"/>
              <a:t> be the </a:t>
            </a:r>
            <a:r>
              <a:rPr lang="pl-PL" sz="1200" dirty="0" err="1"/>
              <a:t>sigmoid</a:t>
            </a:r>
            <a:r>
              <a:rPr lang="pl-PL" sz="1200" dirty="0"/>
              <a:t> </a:t>
            </a:r>
            <a:r>
              <a:rPr lang="pl-PL" sz="1200" dirty="0" err="1"/>
              <a:t>function</a:t>
            </a:r>
            <a:r>
              <a:rPr lang="pl-PL" sz="1200" dirty="0"/>
              <a:t>, </a:t>
            </a:r>
            <a:r>
              <a:rPr lang="pl-PL" sz="1200" dirty="0" err="1"/>
              <a:t>which</a:t>
            </a:r>
            <a:r>
              <a:rPr lang="pl-PL" sz="1200" dirty="0"/>
              <a:t> </a:t>
            </a:r>
            <a:r>
              <a:rPr lang="pl-PL" sz="1200" dirty="0" err="1"/>
              <a:t>will</a:t>
            </a:r>
            <a:r>
              <a:rPr lang="pl-PL" sz="1200" dirty="0"/>
              <a:t> return the </a:t>
            </a:r>
            <a:r>
              <a:rPr lang="pl-PL" sz="1200" dirty="0" err="1"/>
              <a:t>probabilities</a:t>
            </a:r>
            <a:r>
              <a:rPr lang="pl-PL" sz="1200" dirty="0"/>
              <a:t> of the image </a:t>
            </a:r>
            <a:r>
              <a:rPr lang="pl-PL" sz="1200" dirty="0" err="1"/>
              <a:t>belonging</a:t>
            </a:r>
            <a:r>
              <a:rPr lang="pl-PL" sz="1200" dirty="0"/>
              <a:t> to a </a:t>
            </a:r>
            <a:r>
              <a:rPr lang="pl-PL" sz="1200" dirty="0" err="1"/>
              <a:t>particular</a:t>
            </a:r>
            <a:r>
              <a:rPr lang="pl-PL" sz="1200" dirty="0"/>
              <a:t> </a:t>
            </a:r>
            <a:r>
              <a:rPr lang="pl-PL" sz="1200" dirty="0" err="1"/>
              <a:t>class</a:t>
            </a:r>
            <a:r>
              <a:rPr lang="pl-PL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4210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15E3481-A4D0-B5D2-E6A9-AF2F5101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3" y="2316646"/>
            <a:ext cx="5353461" cy="2968586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A47937E-0AD8-AB21-4820-2EF09A2B0008}"/>
              </a:ext>
            </a:extLst>
          </p:cNvPr>
          <p:cNvSpPr txBox="1"/>
          <p:nvPr/>
        </p:nvSpPr>
        <p:spPr>
          <a:xfrm>
            <a:off x="6812280" y="2350103"/>
            <a:ext cx="5216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u="sng" dirty="0">
                <a:solidFill>
                  <a:schemeClr val="tx2"/>
                </a:solidFill>
              </a:rPr>
              <a:t>The </a:t>
            </a:r>
            <a:r>
              <a:rPr lang="pl-PL" sz="1200" b="1" u="sng" dirty="0" err="1">
                <a:solidFill>
                  <a:schemeClr val="tx2"/>
                </a:solidFill>
              </a:rPr>
              <a:t>largest</a:t>
            </a:r>
            <a:r>
              <a:rPr lang="pl-PL" sz="1200" b="1" u="sng" dirty="0">
                <a:solidFill>
                  <a:schemeClr val="tx2"/>
                </a:solidFill>
              </a:rPr>
              <a:t> and most </a:t>
            </a:r>
            <a:r>
              <a:rPr lang="pl-PL" sz="1200" b="1" u="sng" dirty="0" err="1">
                <a:solidFill>
                  <a:schemeClr val="tx2"/>
                </a:solidFill>
              </a:rPr>
              <a:t>powerful</a:t>
            </a:r>
            <a:r>
              <a:rPr lang="pl-PL" sz="1200" b="1" u="sng" dirty="0">
                <a:solidFill>
                  <a:schemeClr val="tx2"/>
                </a:solidFill>
              </a:rPr>
              <a:t> </a:t>
            </a:r>
            <a:r>
              <a:rPr lang="pl-PL" sz="1200" b="1" u="sng" dirty="0" err="1">
                <a:solidFill>
                  <a:schemeClr val="tx2"/>
                </a:solidFill>
              </a:rPr>
              <a:t>language</a:t>
            </a:r>
            <a:r>
              <a:rPr lang="pl-PL" sz="1200" b="1" u="sng" dirty="0">
                <a:solidFill>
                  <a:schemeClr val="tx2"/>
                </a:solidFill>
              </a:rPr>
              <a:t> </a:t>
            </a:r>
            <a:r>
              <a:rPr lang="pl-PL" sz="1200" b="1" u="sng" dirty="0" err="1">
                <a:solidFill>
                  <a:schemeClr val="tx2"/>
                </a:solidFill>
              </a:rPr>
              <a:t>models</a:t>
            </a:r>
            <a:r>
              <a:rPr lang="pl-PL" sz="1200" b="1" u="sng" dirty="0">
                <a:solidFill>
                  <a:schemeClr val="tx2"/>
                </a:solidFill>
              </a:rPr>
              <a:t> (</a:t>
            </a:r>
            <a:r>
              <a:rPr lang="pl-PL" sz="1200" b="1" u="sng" dirty="0" err="1">
                <a:solidFill>
                  <a:schemeClr val="tx2"/>
                </a:solidFill>
              </a:rPr>
              <a:t>L</a:t>
            </a:r>
            <a:r>
              <a:rPr lang="pl-PL" sz="1200" dirty="0" err="1"/>
              <a:t>arge</a:t>
            </a:r>
            <a:r>
              <a:rPr lang="pl-PL" sz="1200" dirty="0"/>
              <a:t> Language </a:t>
            </a:r>
            <a:r>
              <a:rPr lang="pl-PL" sz="1200" dirty="0" err="1"/>
              <a:t>Models</a:t>
            </a:r>
            <a:r>
              <a:rPr lang="pl-PL" sz="1200" dirty="0"/>
              <a:t> LLM )</a:t>
            </a:r>
            <a:r>
              <a:rPr lang="pl-PL" sz="1200" b="1" u="sng" dirty="0">
                <a:solidFill>
                  <a:schemeClr val="tx2"/>
                </a:solidFill>
              </a:rPr>
              <a:t>:</a:t>
            </a:r>
          </a:p>
          <a:p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 err="1"/>
              <a:t>PaLM</a:t>
            </a:r>
            <a:r>
              <a:rPr lang="pl-PL" sz="1200" dirty="0"/>
              <a:t> - Google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/>
              <a:t>MT-NLG - </a:t>
            </a:r>
            <a:r>
              <a:rPr lang="pl-PL" sz="1200" dirty="0" err="1"/>
              <a:t>Nvidia</a:t>
            </a:r>
            <a:r>
              <a:rPr lang="pl-PL" sz="1200" dirty="0"/>
              <a:t> i Microsoft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/>
              <a:t>GPT 3 - Open AI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l-PL" sz="1200" dirty="0" err="1"/>
              <a:t>Bloom</a:t>
            </a:r>
            <a:r>
              <a:rPr lang="pl-PL" sz="1200" dirty="0"/>
              <a:t> - </a:t>
            </a:r>
            <a:r>
              <a:rPr lang="pl-PL" sz="1200" dirty="0" err="1"/>
              <a:t>Appitierre</a:t>
            </a:r>
            <a:r>
              <a:rPr lang="pl-PL" sz="1200" dirty="0"/>
              <a:t>  </a:t>
            </a:r>
            <a:r>
              <a:rPr lang="pl-PL" sz="1200" dirty="0" err="1"/>
              <a:t>stariup</a:t>
            </a:r>
            <a:r>
              <a:rPr lang="pl-PL" sz="1200" dirty="0"/>
              <a:t> (Birmingham)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C771EB8-DD28-E739-8ABD-397F01C8AB4E}"/>
              </a:ext>
            </a:extLst>
          </p:cNvPr>
          <p:cNvSpPr txBox="1"/>
          <p:nvPr/>
        </p:nvSpPr>
        <p:spPr>
          <a:xfrm>
            <a:off x="6812280" y="4156242"/>
            <a:ext cx="47442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The human brain has 100 billion neurons, and each one can form synapses with 10,000 others.</a:t>
            </a:r>
            <a:endParaRPr lang="pl-PL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An octopus' brain contains about 500 million neurons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704200E-5C3B-22F7-14FA-D0BCD45D16A4}"/>
              </a:ext>
            </a:extLst>
          </p:cNvPr>
          <p:cNvSpPr txBox="1"/>
          <p:nvPr/>
        </p:nvSpPr>
        <p:spPr>
          <a:xfrm>
            <a:off x="357809" y="2209028"/>
            <a:ext cx="1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/>
              <a:t>billion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4704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676866-08A6-8DE7-82A0-B417B64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5" y="1407238"/>
            <a:ext cx="100584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9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e tekstowe 1">
            <a:hlinkClick r:id="rId2"/>
            <a:extLst>
              <a:ext uri="{FF2B5EF4-FFF2-40B4-BE49-F238E27FC236}">
                <a16:creationId xmlns:a16="http://schemas.microsoft.com/office/drawing/2014/main" id="{2602E5D1-B787-8534-7E06-6053E84EC3C5}"/>
              </a:ext>
            </a:extLst>
          </p:cNvPr>
          <p:cNvSpPr txBox="1"/>
          <p:nvPr/>
        </p:nvSpPr>
        <p:spPr>
          <a:xfrm>
            <a:off x="562527" y="1708380"/>
            <a:ext cx="328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https://</a:t>
            </a:r>
            <a:r>
              <a:rPr lang="pl-PL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</a:t>
            </a:r>
            <a:r>
              <a:rPr lang="pl-PL" dirty="0">
                <a:solidFill>
                  <a:srgbClr val="FF0000"/>
                </a:solidFill>
              </a:rPr>
              <a:t>.openai.com/chat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B0A34DA-FB3D-48D4-3EED-A24AF9C755DD}"/>
              </a:ext>
            </a:extLst>
          </p:cNvPr>
          <p:cNvSpPr txBox="1"/>
          <p:nvPr/>
        </p:nvSpPr>
        <p:spPr>
          <a:xfrm>
            <a:off x="475355" y="2438507"/>
            <a:ext cx="54042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/>
              <a:t>1. Write a </a:t>
            </a:r>
            <a:r>
              <a:rPr lang="pl-PL" sz="1000" dirty="0" err="1"/>
              <a:t>sql</a:t>
            </a:r>
            <a:r>
              <a:rPr lang="pl-PL" sz="1000" dirty="0"/>
              <a:t> </a:t>
            </a:r>
            <a:r>
              <a:rPr lang="pl-PL" sz="1000" dirty="0" err="1"/>
              <a:t>script</a:t>
            </a:r>
            <a:r>
              <a:rPr lang="pl-PL" sz="1000" dirty="0"/>
              <a:t> </a:t>
            </a:r>
            <a:r>
              <a:rPr lang="pl-PL" sz="1000" dirty="0" err="1"/>
              <a:t>that</a:t>
            </a:r>
            <a:r>
              <a:rPr lang="pl-PL" sz="1000" dirty="0"/>
              <a:t> </a:t>
            </a:r>
            <a:r>
              <a:rPr lang="pl-PL" sz="1000" dirty="0" err="1"/>
              <a:t>will</a:t>
            </a:r>
            <a:r>
              <a:rPr lang="pl-PL" sz="1000" dirty="0"/>
              <a:t> </a:t>
            </a:r>
            <a:r>
              <a:rPr lang="pl-PL" sz="1000" dirty="0" err="1"/>
              <a:t>create</a:t>
            </a:r>
            <a:r>
              <a:rPr lang="pl-PL" sz="1000" dirty="0"/>
              <a:t> a </a:t>
            </a:r>
            <a:r>
              <a:rPr lang="pl-PL" sz="1000" dirty="0" err="1"/>
              <a:t>table</a:t>
            </a:r>
            <a:r>
              <a:rPr lang="pl-PL" sz="1000" dirty="0"/>
              <a:t> </a:t>
            </a:r>
            <a:r>
              <a:rPr lang="pl-PL" sz="1000" dirty="0" err="1"/>
              <a:t>named</a:t>
            </a:r>
            <a:r>
              <a:rPr lang="pl-PL" sz="1000" dirty="0"/>
              <a:t> PROFILE in the </a:t>
            </a:r>
            <a:r>
              <a:rPr lang="pl-PL" sz="1000" dirty="0" err="1"/>
              <a:t>oracle</a:t>
            </a:r>
            <a:r>
              <a:rPr lang="pl-PL" sz="1000" dirty="0"/>
              <a:t> </a:t>
            </a:r>
            <a:r>
              <a:rPr lang="pl-PL" sz="1000" dirty="0" err="1"/>
              <a:t>database</a:t>
            </a:r>
            <a:r>
              <a:rPr lang="pl-PL" sz="1000" dirty="0"/>
              <a:t>. </a:t>
            </a:r>
          </a:p>
          <a:p>
            <a:r>
              <a:rPr lang="pl-PL" sz="1000" dirty="0"/>
              <a:t>     </a:t>
            </a:r>
            <a:r>
              <a:rPr lang="pl-PL" sz="1000" dirty="0" err="1"/>
              <a:t>This</a:t>
            </a:r>
            <a:r>
              <a:rPr lang="pl-PL" sz="1000" dirty="0"/>
              <a:t> </a:t>
            </a:r>
            <a:r>
              <a:rPr lang="pl-PL" sz="1000" dirty="0" err="1"/>
              <a:t>table</a:t>
            </a:r>
            <a:r>
              <a:rPr lang="pl-PL" sz="1000" dirty="0"/>
              <a:t> </a:t>
            </a:r>
            <a:r>
              <a:rPr lang="pl-PL" sz="1000" dirty="0" err="1"/>
              <a:t>should</a:t>
            </a:r>
            <a:r>
              <a:rPr lang="pl-PL" sz="1000" dirty="0"/>
              <a:t> </a:t>
            </a:r>
            <a:r>
              <a:rPr lang="pl-PL" sz="1000" dirty="0" err="1"/>
              <a:t>contain</a:t>
            </a:r>
            <a:r>
              <a:rPr lang="pl-PL" sz="1000" dirty="0"/>
              <a:t> the </a:t>
            </a:r>
            <a:r>
              <a:rPr lang="pl-PL" sz="1000" dirty="0" err="1"/>
              <a:t>following</a:t>
            </a:r>
            <a:r>
              <a:rPr lang="pl-PL" sz="1000" dirty="0"/>
              <a:t> </a:t>
            </a:r>
            <a:r>
              <a:rPr lang="pl-PL" sz="1000" dirty="0" err="1"/>
              <a:t>fields</a:t>
            </a:r>
            <a:r>
              <a:rPr lang="pl-PL" sz="1000" dirty="0"/>
              <a:t>: </a:t>
            </a:r>
            <a:r>
              <a:rPr lang="pl-PL" sz="1000" dirty="0" err="1"/>
              <a:t>identifier</a:t>
            </a:r>
            <a:r>
              <a:rPr lang="pl-PL" sz="1000" dirty="0"/>
              <a:t>, </a:t>
            </a:r>
            <a:r>
              <a:rPr lang="pl-PL" sz="1000" dirty="0" err="1"/>
              <a:t>surname</a:t>
            </a:r>
            <a:r>
              <a:rPr lang="pl-PL" sz="1000" dirty="0"/>
              <a:t>, </a:t>
            </a:r>
            <a:r>
              <a:rPr lang="pl-PL" sz="1000" dirty="0" err="1"/>
              <a:t>first</a:t>
            </a:r>
            <a:r>
              <a:rPr lang="pl-PL" sz="1000" dirty="0"/>
              <a:t> </a:t>
            </a:r>
            <a:r>
              <a:rPr lang="pl-PL" sz="1000" dirty="0" err="1"/>
              <a:t>name</a:t>
            </a:r>
            <a:r>
              <a:rPr lang="pl-PL" sz="1000" dirty="0"/>
              <a:t>.</a:t>
            </a:r>
          </a:p>
          <a:p>
            <a:endParaRPr lang="pl-PL" sz="1000" dirty="0"/>
          </a:p>
          <a:p>
            <a:r>
              <a:rPr lang="pl-PL" sz="1000" dirty="0"/>
              <a:t>2. Write a </a:t>
            </a:r>
            <a:r>
              <a:rPr lang="pl-PL" sz="1000" dirty="0" err="1"/>
              <a:t>pyhon</a:t>
            </a:r>
            <a:r>
              <a:rPr lang="pl-PL" sz="1000" dirty="0"/>
              <a:t> program </a:t>
            </a:r>
            <a:r>
              <a:rPr lang="pl-PL" sz="1000" dirty="0" err="1"/>
              <a:t>that</a:t>
            </a:r>
            <a:r>
              <a:rPr lang="pl-PL" sz="1000" dirty="0"/>
              <a:t> </a:t>
            </a:r>
            <a:r>
              <a:rPr lang="pl-PL" sz="1000" dirty="0" err="1"/>
              <a:t>will</a:t>
            </a:r>
            <a:r>
              <a:rPr lang="pl-PL" sz="1000" dirty="0"/>
              <a:t> host the </a:t>
            </a:r>
            <a:r>
              <a:rPr lang="pl-PL" sz="1000" dirty="0" err="1"/>
              <a:t>rest</a:t>
            </a:r>
            <a:r>
              <a:rPr lang="pl-PL" sz="1000" dirty="0"/>
              <a:t> service to </a:t>
            </a:r>
            <a:r>
              <a:rPr lang="pl-PL" sz="1000" dirty="0" err="1"/>
              <a:t>write</a:t>
            </a:r>
            <a:r>
              <a:rPr lang="pl-PL" sz="1000" dirty="0"/>
              <a:t> to </a:t>
            </a:r>
            <a:r>
              <a:rPr lang="pl-PL" sz="1000" dirty="0" err="1"/>
              <a:t>this</a:t>
            </a:r>
            <a:r>
              <a:rPr lang="pl-PL" sz="1000" dirty="0"/>
              <a:t> </a:t>
            </a:r>
            <a:r>
              <a:rPr lang="pl-PL" sz="1000" dirty="0" err="1"/>
              <a:t>table</a:t>
            </a:r>
            <a:r>
              <a:rPr lang="pl-PL" sz="1000" dirty="0"/>
              <a:t>.</a:t>
            </a:r>
          </a:p>
          <a:p>
            <a:r>
              <a:rPr lang="pl-PL" sz="1000" dirty="0"/>
              <a:t>     </a:t>
            </a:r>
            <a:r>
              <a:rPr lang="pl-PL" sz="1000" dirty="0" err="1"/>
              <a:t>Use</a:t>
            </a:r>
            <a:r>
              <a:rPr lang="pl-PL" sz="1000" dirty="0"/>
              <a:t> the </a:t>
            </a:r>
            <a:r>
              <a:rPr lang="pl-PL" sz="1000" dirty="0" err="1"/>
              <a:t>Flask</a:t>
            </a:r>
            <a:r>
              <a:rPr lang="pl-PL" sz="1000" dirty="0"/>
              <a:t> </a:t>
            </a:r>
            <a:r>
              <a:rPr lang="pl-PL" sz="1000" dirty="0" err="1"/>
              <a:t>framework</a:t>
            </a:r>
            <a:r>
              <a:rPr lang="pl-PL" sz="1000" dirty="0"/>
              <a:t>. Niech ten program będzie nazwany </a:t>
            </a:r>
            <a:r>
              <a:rPr lang="pl-PL" sz="1000" dirty="0" err="1"/>
              <a:t>wmi</a:t>
            </a:r>
            <a:r>
              <a:rPr lang="pl-PL" sz="1000" dirty="0"/>
              <a:t>-serwis-Oracle</a:t>
            </a:r>
          </a:p>
          <a:p>
            <a:endParaRPr lang="pl-PL" sz="1000" dirty="0"/>
          </a:p>
          <a:p>
            <a:endParaRPr lang="pl-PL" sz="1000" dirty="0"/>
          </a:p>
          <a:p>
            <a:r>
              <a:rPr lang="pl-PL" sz="1000" dirty="0"/>
              <a:t>3. Dodaj pole wiek do tej tabeli PROFILE  i uwzględnij tę zmianę struktury tabeli we wcześniej napisanym programie</a:t>
            </a:r>
          </a:p>
          <a:p>
            <a:endParaRPr lang="pl-PL" sz="1000" dirty="0"/>
          </a:p>
          <a:p>
            <a:r>
              <a:rPr lang="pl-PL" sz="1000" dirty="0"/>
              <a:t>4. Dodaj do programu nową metodę GET, która umożliwi wykonać zapytanie do tej tabeli. </a:t>
            </a:r>
          </a:p>
          <a:p>
            <a:r>
              <a:rPr lang="pl-PL" sz="1000" dirty="0"/>
              <a:t>     Parametrem zapytania niech będzie pole identyfikator</a:t>
            </a:r>
          </a:p>
          <a:p>
            <a:endParaRPr lang="pl-PL" sz="1000" dirty="0"/>
          </a:p>
          <a:p>
            <a:r>
              <a:rPr lang="pl-PL" sz="1000" dirty="0"/>
              <a:t>5. </a:t>
            </a:r>
            <a:r>
              <a:rPr lang="pl-PL" sz="1000" dirty="0" err="1"/>
              <a:t>Generate</a:t>
            </a:r>
            <a:r>
              <a:rPr lang="pl-PL" sz="1000" dirty="0"/>
              <a:t> the </a:t>
            </a:r>
            <a:r>
              <a:rPr lang="pl-PL" sz="1000" dirty="0" err="1"/>
              <a:t>documentation</a:t>
            </a:r>
            <a:r>
              <a:rPr lang="pl-PL" sz="1000" dirty="0"/>
              <a:t> of the </a:t>
            </a:r>
            <a:r>
              <a:rPr lang="pl-PL" sz="1000" dirty="0" err="1"/>
              <a:t>written</a:t>
            </a:r>
            <a:r>
              <a:rPr lang="pl-PL" sz="1000" dirty="0"/>
              <a:t> service </a:t>
            </a:r>
            <a:r>
              <a:rPr lang="pl-PL" sz="1000" dirty="0" err="1"/>
              <a:t>using</a:t>
            </a:r>
            <a:r>
              <a:rPr lang="pl-PL" sz="1000" dirty="0"/>
              <a:t> the </a:t>
            </a:r>
            <a:r>
              <a:rPr lang="pl-PL" sz="1000" dirty="0" err="1"/>
              <a:t>Swagger</a:t>
            </a:r>
            <a:r>
              <a:rPr lang="pl-PL" sz="1000" dirty="0"/>
              <a:t> standard. </a:t>
            </a:r>
            <a:r>
              <a:rPr lang="pl-PL" sz="1000" dirty="0" err="1"/>
              <a:t>Use</a:t>
            </a:r>
            <a:r>
              <a:rPr lang="pl-PL" sz="1000" dirty="0"/>
              <a:t> </a:t>
            </a:r>
            <a:r>
              <a:rPr lang="pl-PL" sz="1000" dirty="0" err="1"/>
              <a:t>flasgger</a:t>
            </a:r>
            <a:r>
              <a:rPr lang="pl-PL" sz="1000" dirty="0"/>
              <a:t> </a:t>
            </a:r>
            <a:r>
              <a:rPr lang="pl-PL" sz="1000" dirty="0" err="1"/>
              <a:t>library</a:t>
            </a:r>
            <a:r>
              <a:rPr lang="pl-PL" sz="1000" dirty="0"/>
              <a:t>.</a:t>
            </a:r>
          </a:p>
          <a:p>
            <a:endParaRPr lang="pl-PL" sz="1000" dirty="0"/>
          </a:p>
          <a:p>
            <a:r>
              <a:rPr lang="pl-PL" sz="1000" dirty="0"/>
              <a:t>6. </a:t>
            </a:r>
            <a:r>
              <a:rPr lang="pl-PL" sz="1000" dirty="0" err="1"/>
              <a:t>Containerize</a:t>
            </a:r>
            <a:r>
              <a:rPr lang="pl-PL" sz="1000" dirty="0"/>
              <a:t> the </a:t>
            </a:r>
            <a:r>
              <a:rPr lang="pl-PL" sz="1000" dirty="0" err="1"/>
              <a:t>written</a:t>
            </a:r>
            <a:r>
              <a:rPr lang="pl-PL" sz="1000" dirty="0"/>
              <a:t> program </a:t>
            </a:r>
            <a:r>
              <a:rPr lang="pl-PL" sz="1000" dirty="0" err="1"/>
              <a:t>using</a:t>
            </a:r>
            <a:r>
              <a:rPr lang="pl-PL" sz="1000" dirty="0"/>
              <a:t> </a:t>
            </a:r>
            <a:r>
              <a:rPr lang="pl-PL" sz="1000" dirty="0" err="1"/>
              <a:t>docker</a:t>
            </a:r>
            <a:endParaRPr lang="pl-PL" sz="1000" dirty="0"/>
          </a:p>
          <a:p>
            <a:endParaRPr lang="pl-PL" sz="16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3019626-9000-99F3-35EF-2FE793DA4753}"/>
              </a:ext>
            </a:extLst>
          </p:cNvPr>
          <p:cNvSpPr txBox="1"/>
          <p:nvPr/>
        </p:nvSpPr>
        <p:spPr>
          <a:xfrm>
            <a:off x="562527" y="5377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chemeClr val="bg1"/>
                </a:solidFill>
              </a:rPr>
              <a:t>OpenAI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82DA095-5C4F-B7BA-0E1A-537ED340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80" y="2241865"/>
            <a:ext cx="5012528" cy="3698938"/>
          </a:xfrm>
          <a:prstGeom prst="rect">
            <a:avLst/>
          </a:prstGeom>
          <a:effectLst>
            <a:glow rad="127000">
              <a:schemeClr val="accent1">
                <a:lumMod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86435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8396008-8B00-6988-A59A-F96B7C830F02}"/>
              </a:ext>
            </a:extLst>
          </p:cNvPr>
          <p:cNvSpPr txBox="1"/>
          <p:nvPr/>
        </p:nvSpPr>
        <p:spPr>
          <a:xfrm>
            <a:off x="1311963" y="4432479"/>
            <a:ext cx="9395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„To jest tylko kwestia kilku, kilkunastu, najdłużej kilkudziesięciu lat, kiedy będziemy pod każdym względem daleko w tyle za sztuczną inteligencją”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E95CDEE-BF31-E0EF-24C3-4428162256AE}"/>
              </a:ext>
            </a:extLst>
          </p:cNvPr>
          <p:cNvSpPr txBox="1"/>
          <p:nvPr/>
        </p:nvSpPr>
        <p:spPr>
          <a:xfrm>
            <a:off x="1311964" y="2930288"/>
            <a:ext cx="10243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„Rewolucja, która się teraz odbywa, </a:t>
            </a:r>
            <a:r>
              <a:rPr lang="pl-PL" b="1" dirty="0"/>
              <a:t>to moim zdaniem największy przewrót cywilizacyjny, jaki kiedykolwiek nastąpił. Wynalezienie koła, maszyny parowej, czy </a:t>
            </a:r>
            <a:r>
              <a:rPr lang="pl-PL" b="1" dirty="0" err="1"/>
              <a:t>internetu</a:t>
            </a:r>
            <a:r>
              <a:rPr lang="pl-PL" b="1" dirty="0"/>
              <a:t>, to było nic w porównaniu z tym</a:t>
            </a:r>
            <a:r>
              <a:rPr lang="pl-PL" dirty="0"/>
              <a:t>, co się dzieje w tym momencie z rewolucją tych sztucznych algorytmów, które teraz wytwarzamy.”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F4F85D-1DA4-2F5E-0658-35C7E09D5A23}"/>
              </a:ext>
            </a:extLst>
          </p:cNvPr>
          <p:cNvSpPr txBox="1"/>
          <p:nvPr/>
        </p:nvSpPr>
        <p:spPr>
          <a:xfrm>
            <a:off x="699713" y="2240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Polski fizyk kwantowy prof. Andrzej Dragan. </a:t>
            </a:r>
          </a:p>
        </p:txBody>
      </p:sp>
    </p:spTree>
    <p:extLst>
      <p:ext uri="{BB962C8B-B14F-4D97-AF65-F5344CB8AC3E}">
        <p14:creationId xmlns:p14="http://schemas.microsoft.com/office/powerpoint/2010/main" val="368805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394FAD5-081D-BC2E-951B-1D8953AFC4E9}"/>
              </a:ext>
            </a:extLst>
          </p:cNvPr>
          <p:cNvSpPr txBox="1"/>
          <p:nvPr/>
        </p:nvSpPr>
        <p:spPr>
          <a:xfrm>
            <a:off x="222878" y="2718863"/>
            <a:ext cx="45612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Used tools and solutions: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CoLab</a:t>
            </a:r>
            <a:r>
              <a:rPr lang="pl-PL" sz="1400" dirty="0"/>
              <a:t>,</a:t>
            </a:r>
            <a:endParaRPr lang="en-US" sz="14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Ngrok</a:t>
            </a:r>
            <a:r>
              <a:rPr lang="pl-PL" sz="1400" dirty="0"/>
              <a:t>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OpenAI</a:t>
            </a:r>
            <a:r>
              <a:rPr lang="pl-PL" sz="1400" dirty="0"/>
              <a:t>  Platform,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Go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Python</a:t>
            </a:r>
            <a:r>
              <a:rPr lang="pl-PL" sz="1400" dirty="0"/>
              <a:t> </a:t>
            </a:r>
            <a:r>
              <a:rPr lang="pl-PL" sz="1400" dirty="0" err="1"/>
              <a:t>language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 err="1"/>
              <a:t>Flask</a:t>
            </a:r>
            <a:r>
              <a:rPr lang="pl-PL" sz="1400" dirty="0"/>
              <a:t>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b="1" dirty="0" err="1"/>
              <a:t>Keras</a:t>
            </a:r>
            <a:r>
              <a:rPr lang="pl-PL" sz="1400" b="1" dirty="0"/>
              <a:t>, </a:t>
            </a:r>
            <a:r>
              <a:rPr lang="pl-PL" sz="1400" b="1" dirty="0" err="1"/>
              <a:t>Pytorch</a:t>
            </a:r>
            <a:r>
              <a:rPr lang="pl-PL" sz="1400" b="1" dirty="0"/>
              <a:t>, </a:t>
            </a:r>
            <a:r>
              <a:rPr lang="pl-PL" sz="1400" b="1" dirty="0" err="1"/>
              <a:t>TensorFlow</a:t>
            </a:r>
            <a:r>
              <a:rPr lang="pl-PL" sz="1400" b="1" dirty="0"/>
              <a:t>  </a:t>
            </a:r>
            <a:r>
              <a:rPr lang="pl-PL" sz="1400" dirty="0" err="1"/>
              <a:t>framework</a:t>
            </a:r>
            <a:r>
              <a:rPr lang="pl-PL" sz="1400" dirty="0"/>
              <a:t>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l-PL" sz="1400" dirty="0"/>
              <a:t>…</a:t>
            </a:r>
            <a:endParaRPr lang="en-US" sz="1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5" y="17815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53" y="3569248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61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63CC85E-7AC8-9801-A43B-92262542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" y="572351"/>
            <a:ext cx="6505575" cy="641985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CB34CFC-EDEF-034E-9A89-B17ADE05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11" y="3685787"/>
            <a:ext cx="6564588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569096-4E43-A4A5-046E-5C5A884A733E}"/>
              </a:ext>
            </a:extLst>
          </p:cNvPr>
          <p:cNvSpPr txBox="1"/>
          <p:nvPr/>
        </p:nvSpPr>
        <p:spPr>
          <a:xfrm>
            <a:off x="1417778" y="2380484"/>
            <a:ext cx="10576144" cy="318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GitHub repository contains </a:t>
            </a:r>
            <a:r>
              <a:rPr lang="en-US" sz="1200" b="1" u="sng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2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notebooks</a:t>
            </a:r>
            <a:r>
              <a:rPr lang="en-US" sz="10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l-PL" sz="10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wmi_flask_ngrok.ipynb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notebook presenting building website using the Flask framework. Public access to the service is provided through the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discussing the construction and training of a classification model intended for inferring whether a patient will develop diabetes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pl-PL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pl-PL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wmi_keras_classification_iris_case.ipynb</a:t>
            </a:r>
            <a:r>
              <a:rPr lang="pl-PL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r>
              <a:rPr lang="pl-PL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presenting</a:t>
            </a:r>
            <a:r>
              <a:rPr lang="pl-PL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process of building and training a classification model and building an implementation package that will be used to build a REST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wmi_keras_classification_iris_rest_api.ipynb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describing discussing the construction of a REST service using a trained classification model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wmi_keras_digit_recognition_case.ipynb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notebook presenting the process of building a neural network dedicated to recognizing handwritten numbers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wmi_keras_linear_regression_one_neuron_case.ipynb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he simplest case of a neural network built from a single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neuran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model can perform linear regression of the data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wmi_openAI_client.ipynb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 example of an implementation of the client layer of the REST service hosted by the Open AI service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wmi_pytorch_regression_case.ipynb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case of a neural network performing regressive estimation of housing prices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wmi_keras_convolutional_case.ipynb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 example of an implementation of convolutional network. The model can perform binary classification.</a:t>
            </a:r>
            <a:endParaRPr lang="pl-PL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en-US" sz="1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wmi_keras_classification_diabets_case_case.ipynb</a:t>
            </a:r>
            <a:r>
              <a:rPr lang="en-US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diabetes risk assessment network. By performing binary classification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l-PL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C1FD35A2-B985-C0AD-08DE-3FCE324072B8}"/>
              </a:ext>
            </a:extLst>
          </p:cNvPr>
          <p:cNvSpPr txBox="1"/>
          <p:nvPr/>
        </p:nvSpPr>
        <p:spPr>
          <a:xfrm>
            <a:off x="1417778" y="5850220"/>
            <a:ext cx="9207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/>
              <a:t>S</a:t>
            </a:r>
            <a:r>
              <a:rPr lang="en-US" sz="1100" dirty="0" err="1"/>
              <a:t>ource</a:t>
            </a:r>
            <a:r>
              <a:rPr lang="en-US" sz="1100" dirty="0"/>
              <a:t> code of an application written</a:t>
            </a:r>
            <a:r>
              <a:rPr lang="pl-PL" sz="1100" dirty="0"/>
              <a:t> from </a:t>
            </a:r>
            <a:r>
              <a:rPr lang="pl-PL" sz="1100" dirty="0" err="1"/>
              <a:t>scratch</a:t>
            </a:r>
            <a:r>
              <a:rPr lang="pl-PL" sz="1100" dirty="0"/>
              <a:t> </a:t>
            </a:r>
            <a:r>
              <a:rPr lang="en-US" sz="1100" dirty="0"/>
              <a:t> in </a:t>
            </a: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G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pl-PL" sz="1100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ang </a:t>
            </a:r>
            <a:r>
              <a:rPr lang="en-US" sz="1100" dirty="0"/>
              <a:t>with the necessary data that builds, trains and tests a neural network model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8675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4CCA0BB5-EF42-A476-C49B-9E985266F128}"/>
              </a:ext>
            </a:extLst>
          </p:cNvPr>
          <p:cNvSpPr txBox="1"/>
          <p:nvPr/>
        </p:nvSpPr>
        <p:spPr>
          <a:xfrm>
            <a:off x="6501885" y="2031177"/>
            <a:ext cx="4615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Features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property of the universal approximator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learning, gaining knowledge from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resistance to data disturbances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parallel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adaptability</a:t>
            </a:r>
            <a:endParaRPr lang="pl-PL" sz="1400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50C18BD-3920-DCC1-C6AF-4B5C434A8ED4}"/>
              </a:ext>
            </a:extLst>
          </p:cNvPr>
          <p:cNvSpPr txBox="1"/>
          <p:nvPr/>
        </p:nvSpPr>
        <p:spPr>
          <a:xfrm>
            <a:off x="6501885" y="3937768"/>
            <a:ext cx="44355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Applications of artificial 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control of industrial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identification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recognition and classification of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prediction of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analysis of statistical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sequence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 and sound denoising and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technical and medical 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Forecasting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…</a:t>
            </a:r>
            <a:endParaRPr lang="en-US" sz="1400" dirty="0"/>
          </a:p>
        </p:txBody>
      </p:sp>
      <p:grpSp>
        <p:nvGrpSpPr>
          <p:cNvPr id="33" name="Grupa 32">
            <a:extLst>
              <a:ext uri="{FF2B5EF4-FFF2-40B4-BE49-F238E27FC236}">
                <a16:creationId xmlns:a16="http://schemas.microsoft.com/office/drawing/2014/main" id="{C3A9BC0A-045B-289F-1ADE-A9F6C3A782D5}"/>
              </a:ext>
            </a:extLst>
          </p:cNvPr>
          <p:cNvGrpSpPr/>
          <p:nvPr/>
        </p:nvGrpSpPr>
        <p:grpSpPr>
          <a:xfrm>
            <a:off x="1104318" y="2426694"/>
            <a:ext cx="2949611" cy="1387340"/>
            <a:chOff x="3436833" y="4239167"/>
            <a:chExt cx="2949611" cy="1387340"/>
          </a:xfrm>
        </p:grpSpPr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FD14B13D-AAAC-B0F6-AD7D-C93E15A7CE74}"/>
                </a:ext>
              </a:extLst>
            </p:cNvPr>
            <p:cNvSpPr/>
            <p:nvPr/>
          </p:nvSpPr>
          <p:spPr>
            <a:xfrm>
              <a:off x="4928705" y="4239167"/>
              <a:ext cx="1457739" cy="1387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Real </a:t>
              </a:r>
              <a:r>
                <a:rPr lang="pl-PL" sz="1400" dirty="0" err="1"/>
                <a:t>object</a:t>
              </a:r>
              <a:endParaRPr lang="pl-PL" sz="1400" dirty="0"/>
            </a:p>
          </p:txBody>
        </p:sp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1D4FB5FC-6E66-F7A2-E50F-023E09969C15}"/>
                </a:ext>
              </a:extLst>
            </p:cNvPr>
            <p:cNvCxnSpPr/>
            <p:nvPr/>
          </p:nvCxnSpPr>
          <p:spPr>
            <a:xfrm>
              <a:off x="3457255" y="448538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2DAB9335-1469-4C81-22F6-4FCB4BBC4099}"/>
                </a:ext>
              </a:extLst>
            </p:cNvPr>
            <p:cNvCxnSpPr/>
            <p:nvPr/>
          </p:nvCxnSpPr>
          <p:spPr>
            <a:xfrm>
              <a:off x="3457255" y="4840734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D319A9C2-C0B5-E77B-4D2B-B72E8E82B4A3}"/>
                </a:ext>
              </a:extLst>
            </p:cNvPr>
            <p:cNvCxnSpPr/>
            <p:nvPr/>
          </p:nvCxnSpPr>
          <p:spPr>
            <a:xfrm>
              <a:off x="3436833" y="5136177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E8743748-A41C-464C-C934-B3F9D6D5257C}"/>
                </a:ext>
              </a:extLst>
            </p:cNvPr>
            <p:cNvCxnSpPr/>
            <p:nvPr/>
          </p:nvCxnSpPr>
          <p:spPr>
            <a:xfrm>
              <a:off x="3436833" y="5469128"/>
              <a:ext cx="1255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ole tekstowe 28">
              <a:extLst>
                <a:ext uri="{FF2B5EF4-FFF2-40B4-BE49-F238E27FC236}">
                  <a16:creationId xmlns:a16="http://schemas.microsoft.com/office/drawing/2014/main" id="{C72D6967-A7DC-9837-B095-A6F5EB14D59A}"/>
                </a:ext>
              </a:extLst>
            </p:cNvPr>
            <p:cNvSpPr txBox="1"/>
            <p:nvPr/>
          </p:nvSpPr>
          <p:spPr>
            <a:xfrm>
              <a:off x="3671960" y="4239167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x1</a:t>
              </a:r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04858B50-5096-A017-D6BE-0E16E84D0B13}"/>
                </a:ext>
              </a:extLst>
            </p:cNvPr>
            <p:cNvSpPr txBox="1"/>
            <p:nvPr/>
          </p:nvSpPr>
          <p:spPr>
            <a:xfrm>
              <a:off x="3653376" y="4619125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x2</a:t>
              </a:r>
            </a:p>
          </p:txBody>
        </p:sp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1503FB39-67BB-4D87-1802-9DE895237E11}"/>
                </a:ext>
              </a:extLst>
            </p:cNvPr>
            <p:cNvSpPr txBox="1"/>
            <p:nvPr/>
          </p:nvSpPr>
          <p:spPr>
            <a:xfrm>
              <a:off x="3653375" y="4927464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/>
                <a:t>x3</a:t>
              </a:r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4CC6F453-9722-61EC-8A5B-E5741E4F54C5}"/>
                </a:ext>
              </a:extLst>
            </p:cNvPr>
            <p:cNvSpPr txBox="1"/>
            <p:nvPr/>
          </p:nvSpPr>
          <p:spPr>
            <a:xfrm>
              <a:off x="3634604" y="5221780"/>
              <a:ext cx="410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err="1"/>
                <a:t>xN</a:t>
              </a:r>
              <a:endParaRPr lang="pl-PL" sz="1000" dirty="0"/>
            </a:p>
          </p:txBody>
        </p:sp>
      </p:grpSp>
      <p:sp>
        <p:nvSpPr>
          <p:cNvPr id="35" name="Prostokąt 34">
            <a:extLst>
              <a:ext uri="{FF2B5EF4-FFF2-40B4-BE49-F238E27FC236}">
                <a16:creationId xmlns:a16="http://schemas.microsoft.com/office/drawing/2014/main" id="{0E2260E8-65EF-29F3-F322-E492867EDBEF}"/>
              </a:ext>
            </a:extLst>
          </p:cNvPr>
          <p:cNvSpPr/>
          <p:nvPr/>
        </p:nvSpPr>
        <p:spPr>
          <a:xfrm>
            <a:off x="2596190" y="4630631"/>
            <a:ext cx="1457739" cy="1387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 err="1">
                <a:solidFill>
                  <a:schemeClr val="tx1"/>
                </a:solidFill>
              </a:rPr>
              <a:t>Neural</a:t>
            </a:r>
            <a:r>
              <a:rPr lang="pl-PL" sz="1400" dirty="0">
                <a:solidFill>
                  <a:schemeClr val="tx1"/>
                </a:solidFill>
              </a:rPr>
              <a:t> network Model</a:t>
            </a:r>
          </a:p>
        </p:txBody>
      </p:sp>
      <p:cxnSp>
        <p:nvCxnSpPr>
          <p:cNvPr id="36" name="Łącznik prosty ze strzałką 35">
            <a:extLst>
              <a:ext uri="{FF2B5EF4-FFF2-40B4-BE49-F238E27FC236}">
                <a16:creationId xmlns:a16="http://schemas.microsoft.com/office/drawing/2014/main" id="{7ED73D52-73AA-7541-E913-F7752F55BA68}"/>
              </a:ext>
            </a:extLst>
          </p:cNvPr>
          <p:cNvCxnSpPr/>
          <p:nvPr/>
        </p:nvCxnSpPr>
        <p:spPr>
          <a:xfrm>
            <a:off x="1124740" y="4876852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>
            <a:extLst>
              <a:ext uri="{FF2B5EF4-FFF2-40B4-BE49-F238E27FC236}">
                <a16:creationId xmlns:a16="http://schemas.microsoft.com/office/drawing/2014/main" id="{BB0DF44D-8C03-4793-FC9B-78E39DDF6718}"/>
              </a:ext>
            </a:extLst>
          </p:cNvPr>
          <p:cNvCxnSpPr/>
          <p:nvPr/>
        </p:nvCxnSpPr>
        <p:spPr>
          <a:xfrm>
            <a:off x="1124740" y="5232198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375834A6-8AE2-0A44-C894-F54C9F2465AA}"/>
              </a:ext>
            </a:extLst>
          </p:cNvPr>
          <p:cNvCxnSpPr/>
          <p:nvPr/>
        </p:nvCxnSpPr>
        <p:spPr>
          <a:xfrm>
            <a:off x="1104318" y="5527641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CBC23952-0352-7D0D-1274-A79070367ABA}"/>
              </a:ext>
            </a:extLst>
          </p:cNvPr>
          <p:cNvCxnSpPr/>
          <p:nvPr/>
        </p:nvCxnSpPr>
        <p:spPr>
          <a:xfrm>
            <a:off x="1104318" y="5860592"/>
            <a:ext cx="1255190" cy="0"/>
          </a:xfrm>
          <a:prstGeom prst="straightConnector1">
            <a:avLst/>
          </a:prstGeom>
          <a:solidFill>
            <a:schemeClr val="accent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B83D8CFF-F101-97DB-4B7F-C9B2A9ED03A7}"/>
              </a:ext>
            </a:extLst>
          </p:cNvPr>
          <p:cNvSpPr txBox="1"/>
          <p:nvPr/>
        </p:nvSpPr>
        <p:spPr>
          <a:xfrm>
            <a:off x="1339445" y="4630631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x1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26A3F26E-09B6-0F32-181C-8D6A71CC0686}"/>
              </a:ext>
            </a:extLst>
          </p:cNvPr>
          <p:cNvSpPr txBox="1"/>
          <p:nvPr/>
        </p:nvSpPr>
        <p:spPr>
          <a:xfrm>
            <a:off x="1320861" y="5010589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280608F-C1BF-4A2F-7867-14D671AD84BE}"/>
              </a:ext>
            </a:extLst>
          </p:cNvPr>
          <p:cNvSpPr txBox="1"/>
          <p:nvPr/>
        </p:nvSpPr>
        <p:spPr>
          <a:xfrm>
            <a:off x="1320860" y="5318928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x3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AB71D154-543E-9FB3-3402-E9CFC00A4F66}"/>
              </a:ext>
            </a:extLst>
          </p:cNvPr>
          <p:cNvSpPr txBox="1"/>
          <p:nvPr/>
        </p:nvSpPr>
        <p:spPr>
          <a:xfrm>
            <a:off x="1320860" y="5613244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 err="1">
                <a:solidFill>
                  <a:schemeClr val="bg1"/>
                </a:solidFill>
              </a:rPr>
              <a:t>xN</a:t>
            </a:r>
            <a:endParaRPr lang="pl-PL" sz="1000" dirty="0">
              <a:solidFill>
                <a:schemeClr val="bg1"/>
              </a:solidFill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799FD9FB-6F0A-C8C3-6493-265B1E694568}"/>
              </a:ext>
            </a:extLst>
          </p:cNvPr>
          <p:cNvCxnSpPr/>
          <p:nvPr/>
        </p:nvCxnSpPr>
        <p:spPr>
          <a:xfrm>
            <a:off x="4381465" y="3114848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9FE4C099-95FD-AB86-D94B-D38E09CCAC48}"/>
              </a:ext>
            </a:extLst>
          </p:cNvPr>
          <p:cNvCxnSpPr/>
          <p:nvPr/>
        </p:nvCxnSpPr>
        <p:spPr>
          <a:xfrm>
            <a:off x="4317841" y="5419066"/>
            <a:ext cx="60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9B422895-DD59-0078-88CE-1C5CA87C9F9C}"/>
              </a:ext>
            </a:extLst>
          </p:cNvPr>
          <p:cNvSpPr txBox="1"/>
          <p:nvPr/>
        </p:nvSpPr>
        <p:spPr>
          <a:xfrm>
            <a:off x="4476666" y="2776553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7A0A54FA-2573-531D-CA04-F97E9BFB35FD}"/>
              </a:ext>
            </a:extLst>
          </p:cNvPr>
          <p:cNvSpPr txBox="1"/>
          <p:nvPr/>
        </p:nvSpPr>
        <p:spPr>
          <a:xfrm>
            <a:off x="4476666" y="5080771"/>
            <a:ext cx="41081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43682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E07E5F9-F67B-C7D7-9C4B-0932ADE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79" y="2042963"/>
            <a:ext cx="7114903" cy="3779344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AC03635-0E88-2C40-B29F-23556F75808E}"/>
              </a:ext>
            </a:extLst>
          </p:cNvPr>
          <p:cNvSpPr txBox="1"/>
          <p:nvPr/>
        </p:nvSpPr>
        <p:spPr>
          <a:xfrm>
            <a:off x="9164737" y="3339119"/>
            <a:ext cx="138270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1400" dirty="0" err="1"/>
              <a:t>probability</a:t>
            </a:r>
            <a:endParaRPr lang="pl-PL" sz="1400" dirty="0"/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673D2AAD-5E39-1346-F661-33291534BEE8}"/>
              </a:ext>
            </a:extLst>
          </p:cNvPr>
          <p:cNvCxnSpPr>
            <a:cxnSpLocks/>
          </p:cNvCxnSpPr>
          <p:nvPr/>
        </p:nvCxnSpPr>
        <p:spPr>
          <a:xfrm flipH="1">
            <a:off x="8375904" y="3493008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chemat blokowy: łącznik 4">
            <a:extLst>
              <a:ext uri="{FF2B5EF4-FFF2-40B4-BE49-F238E27FC236}">
                <a16:creationId xmlns:a16="http://schemas.microsoft.com/office/drawing/2014/main" id="{240D5734-0B66-03F5-04B4-57A0B23D7C21}"/>
              </a:ext>
            </a:extLst>
          </p:cNvPr>
          <p:cNvSpPr/>
          <p:nvPr/>
        </p:nvSpPr>
        <p:spPr>
          <a:xfrm>
            <a:off x="6695531" y="3493008"/>
            <a:ext cx="1197864" cy="310896"/>
          </a:xfrm>
          <a:prstGeom prst="flowChartConnec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527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3D719B0-2F91-FF65-959D-8C680494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69" y="1655276"/>
            <a:ext cx="6624952" cy="48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dirty="0" err="1">
                <a:solidFill>
                  <a:schemeClr val="bg1"/>
                </a:solidFill>
              </a:rPr>
              <a:t>Artificial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Neural</a:t>
            </a:r>
            <a:r>
              <a:rPr lang="pl-PL" sz="2400" dirty="0">
                <a:solidFill>
                  <a:schemeClr val="bg1"/>
                </a:solidFill>
              </a:rPr>
              <a:t> Network</a:t>
            </a:r>
            <a:endParaRPr lang="pl-PL" sz="2400" b="1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5A2A083-9444-3E9D-F1C3-034B8EAE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52" y="2076886"/>
            <a:ext cx="6406496" cy="38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909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28065</TotalTime>
  <Words>1927</Words>
  <Application>Microsoft Office PowerPoint</Application>
  <PresentationFormat>Panoramiczny</PresentationFormat>
  <Paragraphs>255</Paragraphs>
  <Slides>40</Slides>
  <Notes>10</Notes>
  <HiddenSlides>0</HiddenSlides>
  <MMClips>2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CIDFont+F143</vt:lpstr>
      <vt:lpstr>Delivery</vt:lpstr>
      <vt:lpstr>Symbol</vt:lpstr>
      <vt:lpstr>Wingdings</vt:lpstr>
      <vt:lpstr>Motyw pakietu Office</vt:lpstr>
      <vt:lpstr>AI </vt:lpstr>
      <vt:lpstr>Agenda</vt:lpstr>
      <vt:lpstr>Agenda for future workshops</vt:lpstr>
      <vt:lpstr>Workshop</vt:lpstr>
      <vt:lpstr>Workshop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WorkShop - case number  1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WorkShop - case number  2</vt:lpstr>
      <vt:lpstr>WorkShop - case number  3</vt:lpstr>
      <vt:lpstr>WorkShop - case number  4</vt:lpstr>
      <vt:lpstr>WS - case number  4</vt:lpstr>
      <vt:lpstr>WorkShop - case number  5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Prezentacja programu PowerPoint</vt:lpstr>
      <vt:lpstr>Artificial Neural Network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wojciech michalski</dc:creator>
  <cp:lastModifiedBy>wojciech michalski</cp:lastModifiedBy>
  <cp:revision>202</cp:revision>
  <dcterms:created xsi:type="dcterms:W3CDTF">2022-10-25T06:18:31Z</dcterms:created>
  <dcterms:modified xsi:type="dcterms:W3CDTF">2023-04-20T13:40:27Z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2022-11-02T07:18:33Z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42be540e-b65d-4b1c-84f7-5e1aed378c67</vt:lpwstr>
  </property>
  <property fmtid="{D5CDD505-2E9C-101B-9397-08002B2CF9AE}" pid="8" name="MSIP_Label_736915f3-2f02-4945-8997-f2963298db46_ContentBits">
    <vt:lpwstr>1</vt:lpwstr>
  </property>
</Properties>
</file>